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838839770" r:id="rId3"/>
    <p:sldId id="838839769" r:id="rId4"/>
    <p:sldId id="1442" r:id="rId5"/>
    <p:sldId id="838839771" r:id="rId6"/>
    <p:sldId id="278" r:id="rId7"/>
    <p:sldId id="838839767" r:id="rId8"/>
    <p:sldId id="279" r:id="rId9"/>
    <p:sldId id="277" r:id="rId10"/>
    <p:sldId id="838839768"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BDBED569-4797-4DF1-A0F4-6AAB3CD982D8}" styleName="">
    <a:wholeTbl>
      <a:tcTxStyle>
        <a:font>
          <a:latin typeface="+mn-lt"/>
          <a:ea typeface="+mn-ea"/>
          <a:cs typeface="+mn-cs"/>
        </a:font>
        <a:srgbClr val="000000"/>
      </a:tcTxStyle>
      <a:tcStyle>
        <a:tcBdr>
          <a:left>
            <a:ln w="12701" cap="flat" cmpd="sng" algn="ctr">
              <a:solidFill>
                <a:srgbClr val="5B9BD5"/>
              </a:solidFill>
              <a:prstDash val="solid"/>
              <a:round/>
              <a:headEnd type="none" w="med" len="med"/>
              <a:tailEnd type="none" w="med" len="med"/>
            </a:ln>
          </a:left>
          <a:right>
            <a:ln w="12701" cap="flat" cmpd="sng" algn="ctr">
              <a:solidFill>
                <a:srgbClr val="5B9BD5"/>
              </a:solidFill>
              <a:prstDash val="solid"/>
              <a:round/>
              <a:headEnd type="none" w="med" len="med"/>
              <a:tailEnd type="none" w="med" len="med"/>
            </a:ln>
          </a:right>
          <a:top>
            <a:ln w="12701" cap="flat" cmpd="sng" algn="ctr">
              <a:solidFill>
                <a:srgbClr val="5B9BD5"/>
              </a:solidFill>
              <a:prstDash val="solid"/>
              <a:round/>
              <a:headEnd type="none" w="med" len="med"/>
              <a:tailEnd type="none" w="med" len="med"/>
            </a:ln>
          </a:top>
          <a:bottom>
            <a:ln w="12701" cap="flat" cmpd="sng" algn="ctr">
              <a:solidFill>
                <a:srgbClr val="5B9BD5"/>
              </a:solidFill>
              <a:prstDash val="solid"/>
              <a:round/>
              <a:headEnd type="none" w="med" len="med"/>
              <a:tailEnd type="none" w="med" len="med"/>
            </a:ln>
          </a:bottom>
        </a:tcBdr>
      </a:tcStyle>
    </a:wholeTbl>
    <a:band1H>
      <a:tcStyle>
        <a:tcBdr/>
        <a:fill>
          <a:solidFill>
            <a:srgbClr val="5B9BD5"/>
          </a:solidFill>
        </a:fill>
      </a:tcStyle>
    </a:band1H>
    <a:band1V>
      <a:tcStyle>
        <a:tcBdr/>
        <a:fill>
          <a:solidFill>
            <a:srgbClr val="5B9BD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5B9BD5"/>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5B9BD5"/>
              </a:solidFill>
              <a:prstDash val="solid"/>
              <a:round/>
              <a:headEnd type="none" w="med" len="med"/>
              <a:tailEnd type="none" w="med" len="med"/>
            </a:ln>
          </a:bottom>
        </a:tcBdr>
      </a:tcStyle>
    </a:firstRow>
  </a:tblStyle>
  <a:tblStyle styleId="{BC89EF96-8CEA-46FF-86C4-4CE0E7609802}" styleName="">
    <a:wholeTbl>
      <a:tcTxStyle>
        <a:font>
          <a:latin typeface="+mn-lt"/>
          <a:ea typeface="+mn-ea"/>
          <a:cs typeface="+mn-cs"/>
        </a:font>
        <a:srgbClr val="000000"/>
      </a:tcTxStyle>
      <a:tcStyle>
        <a:tcBdr>
          <a:left>
            <a:ln w="12701" cap="flat" cmpd="sng" algn="ctr">
              <a:solidFill>
                <a:srgbClr val="4472C4"/>
              </a:solidFill>
              <a:prstDash val="solid"/>
              <a:round/>
              <a:headEnd type="none" w="med" len="med"/>
              <a:tailEnd type="none" w="med" len="med"/>
            </a:ln>
          </a:left>
          <a:right>
            <a:ln w="12701" cap="flat" cmpd="sng" algn="ctr">
              <a:solidFill>
                <a:srgbClr val="4472C4"/>
              </a:solidFill>
              <a:prstDash val="solid"/>
              <a:round/>
              <a:headEnd type="none" w="med" len="med"/>
              <a:tailEnd type="none" w="med" len="med"/>
            </a:ln>
          </a:right>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tcStyle>
    </a:wholeTbl>
    <a:band1H>
      <a:tcStyle>
        <a:tcBdr/>
        <a:fill>
          <a:solidFill>
            <a:srgbClr val="4472C4"/>
          </a:solidFill>
        </a:fill>
      </a:tcStyle>
    </a:band1H>
    <a:band1V>
      <a:tcStyle>
        <a:tcBdr/>
        <a:fill>
          <a:solidFill>
            <a:srgbClr val="4472C4"/>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4472C4"/>
              </a:solidFill>
              <a:prstDash val="solid"/>
              <a:round/>
              <a:headEnd type="none" w="med" len="med"/>
              <a:tailEnd type="none" w="med" len="med"/>
            </a:ln>
          </a:bottom>
        </a:tcBdr>
      </a:tcStyle>
    </a:firstRow>
  </a:tblStyle>
  <a:tblStyle styleId="{69CF1AB2-1976-4502-BF36-3FF5EA218861}" styleName="">
    <a:wholeTbl>
      <a:tcTxStyle>
        <a:font>
          <a:latin typeface="+mn-lt"/>
          <a:ea typeface="+mn-ea"/>
          <a:cs typeface="+mn-cs"/>
        </a:font>
        <a:srgbClr val="000000"/>
      </a:tcTxStyle>
      <a:tcStyle>
        <a:tcBdr>
          <a:left>
            <a:ln w="12701" cap="flat" cmpd="sng" algn="ctr">
              <a:solidFill>
                <a:srgbClr val="4472C4"/>
              </a:solidFill>
              <a:prstDash val="solid"/>
              <a:round/>
              <a:headEnd type="none" w="med" len="med"/>
              <a:tailEnd type="none" w="med" len="med"/>
            </a:ln>
          </a:left>
          <a:right>
            <a:ln w="12701" cap="flat" cmpd="sng" algn="ctr">
              <a:solidFill>
                <a:srgbClr val="4472C4"/>
              </a:solidFill>
              <a:prstDash val="solid"/>
              <a:round/>
              <a:headEnd type="none" w="med" len="med"/>
              <a:tailEnd type="none" w="med" len="med"/>
            </a:ln>
          </a:right>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1V>
      <a:tcStyle>
        <a:tcBdr/>
        <a:fill>
          <a:solidFill>
            <a:srgbClr val="CFD5EA"/>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4472C4"/>
              </a:solidFill>
              <a:prstDash val="solid"/>
              <a:round/>
              <a:headEnd type="none" w="med" len="med"/>
              <a:tailEnd type="none" w="med" len="med"/>
            </a:ln>
          </a:top>
        </a:tcBdr>
        <a:fill>
          <a:solidFill>
            <a:srgbClr val="E9EBF5"/>
          </a:solidFill>
        </a:fill>
      </a:tcStyle>
    </a:lastRow>
    <a:firstRow>
      <a:tcTxStyle b="on">
        <a:font>
          <a:latin typeface=""/>
          <a:ea typeface=""/>
          <a:cs typeface=""/>
        </a:font>
      </a:tcTxStyle>
      <a:tcStyle>
        <a:tcBdr/>
        <a:fill>
          <a:solidFill>
            <a:srgbClr val="E9EBF5"/>
          </a:solidFill>
        </a:fill>
      </a:tcStyle>
    </a:firstRow>
  </a:tblStyle>
  <a:tblStyle styleId="{3C2FFA5D-87B4-456A-9821-1D502468CF0F}"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fill>
          <a:solidFill>
            <a:srgbClr val="4472C4"/>
          </a:solidFill>
        </a:fill>
      </a:tcStyle>
    </a:wholeTbl>
    <a:band1H>
      <a:tcStyle>
        <a:tcBdr/>
        <a:fill>
          <a:solidFill>
            <a:srgbClr val="4472C4"/>
          </a:solidFill>
        </a:fill>
      </a:tcStyle>
    </a:band1H>
    <a:band2H>
      <a:tcStyle>
        <a:tcBdr/>
        <a:fill>
          <a:solidFill>
            <a:srgbClr val="4472C4"/>
          </a:solidFill>
        </a:fill>
      </a:tcStyle>
    </a:band2H>
    <a:band1V>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fill>
          <a:solidFill>
            <a:srgbClr val="4472C4"/>
          </a:solidFill>
        </a:fill>
      </a:tcStyle>
    </a:band1V>
    <a:band2V>
      <a:tcStyle>
        <a:tcBdr/>
        <a:fill>
          <a:solidFill>
            <a:srgbClr val="4472C4"/>
          </a:solidFill>
        </a:fill>
      </a:tcStyle>
    </a:band2V>
    <a:lastCol>
      <a:tcTxStyle b="on">
        <a:font>
          <a:latin typeface=""/>
          <a:ea typeface=""/>
          <a:cs typeface=""/>
        </a:font>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fill>
          <a:solidFill>
            <a:srgbClr val="4472C4"/>
          </a:solidFill>
        </a:fill>
      </a:tcStyle>
    </a:lastCol>
    <a:firstCol>
      <a:tcTxStyle b="on">
        <a:font>
          <a:latin typeface=""/>
          <a:ea typeface=""/>
          <a:cs typeface=""/>
        </a:font>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fill>
          <a:solidFill>
            <a:srgbClr val="4472C4"/>
          </a:solidFill>
        </a:fill>
      </a:tcStyle>
    </a:firstCol>
    <a:lastRow>
      <a:tcTxStyle b="on">
        <a:font>
          <a:latin typeface=""/>
          <a:ea typeface=""/>
          <a:cs typeface=""/>
        </a:font>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fill>
          <a:solidFill>
            <a:srgbClr val="4472C4"/>
          </a:solidFill>
        </a:fill>
      </a:tcStyle>
    </a:lastRow>
    <a:firstRow>
      <a:tcTxStyle b="on">
        <a:font>
          <a:latin typeface="+mn-lt"/>
          <a:ea typeface="+mn-ea"/>
          <a:cs typeface="+mn-cs"/>
        </a:font>
        <a:srgbClr val="FFFFFF"/>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D3BF85-10C1-81FE-2376-A970AC281A7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5687AE10-F163-D375-10FB-DC0DFC59D6A5}"/>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7027121A-199E-466A-A4F5-75297FA29133}" type="datetime1">
              <a:rPr lang="en-US"/>
              <a:pPr lvl="0"/>
              <a:t>2/13/2023</a:t>
            </a:fld>
            <a:endParaRPr lang="en-US"/>
          </a:p>
        </p:txBody>
      </p:sp>
      <p:sp>
        <p:nvSpPr>
          <p:cNvPr id="4" name="Slide Image Placeholder 3">
            <a:extLst>
              <a:ext uri="{FF2B5EF4-FFF2-40B4-BE49-F238E27FC236}">
                <a16:creationId xmlns:a16="http://schemas.microsoft.com/office/drawing/2014/main" id="{7B2F2FE1-47B5-D69E-0ABE-E28794336684}"/>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665B2087-EF50-F9FE-E6FB-FC3114FA588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7854C4CD-C592-D13D-62A8-2D4E0B972B56}"/>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A12C226A-EF69-0125-BCC1-1D756F099185}"/>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79DBC539-519D-48E1-82FE-AAE3879626DD}" type="slidenum">
              <a:t>‹#›</a:t>
            </a:fld>
            <a:endParaRPr lang="en-US"/>
          </a:p>
        </p:txBody>
      </p:sp>
    </p:spTree>
    <p:extLst>
      <p:ext uri="{BB962C8B-B14F-4D97-AF65-F5344CB8AC3E}">
        <p14:creationId xmlns:p14="http://schemas.microsoft.com/office/powerpoint/2010/main" val="106229666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562D8-74AA-6167-EFCF-55F8ADD6C2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5D603-116E-479C-CB25-C4A655052A7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8B09EE69-5925-1EA2-DEAB-1CC3326BEAE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ED2029-4C81-4354-820F-AA82D9153140}" type="slidenum">
              <a:t>4</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bin"/><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Blue">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C2079E61-2B12-1B8A-2998-65FE61DFE228}"/>
              </a:ext>
            </a:extLst>
          </p:cNvPr>
          <p:cNvSpPr txBox="1">
            <a:spLocks noGrp="1"/>
          </p:cNvSpPr>
          <p:nvPr>
            <p:ph type="body" sz="quarter" idx="4294967295"/>
          </p:nvPr>
        </p:nvSpPr>
        <p:spPr>
          <a:xfrm>
            <a:off x="458791" y="2660519"/>
            <a:ext cx="9426577" cy="1481172"/>
          </a:xfrm>
          <a:prstGeom prst="rect">
            <a:avLst/>
          </a:prstGeom>
          <a:noFill/>
          <a:ln>
            <a:noFill/>
          </a:ln>
        </p:spPr>
        <p:txBody>
          <a:bodyPr vert="horz" wrap="square" lIns="91440" tIns="45720" rIns="91440" bIns="45720" anchor="t" anchorCtr="0" compatLnSpc="1">
            <a:normAutofit/>
          </a:bodyPr>
          <a:lstStyle>
            <a:lvl1pPr marL="0" marR="0" lvl="0" indent="0" fontAlgn="auto">
              <a:spcAft>
                <a:spcPts val="0"/>
              </a:spcAft>
              <a:buNone/>
              <a:tabLst/>
              <a:defRPr lang="en-US" sz="4800" b="1" i="0" u="none" strike="noStrike" cap="none" spc="0" baseline="0">
                <a:solidFill>
                  <a:srgbClr val="39BBED"/>
                </a:solidFill>
                <a:uFillTx/>
                <a:latin typeface="Arial" pitchFamily="34"/>
                <a:cs typeface="Arial" pitchFamily="34"/>
              </a:defRPr>
            </a:lvl1pPr>
          </a:lstStyle>
          <a:p>
            <a:pPr lvl="0"/>
            <a:r>
              <a:rPr lang="en-US"/>
              <a:t>Click to edit Master text styles</a:t>
            </a:r>
          </a:p>
        </p:txBody>
      </p:sp>
      <p:sp>
        <p:nvSpPr>
          <p:cNvPr id="3" name="Text Placeholder 13">
            <a:extLst>
              <a:ext uri="{FF2B5EF4-FFF2-40B4-BE49-F238E27FC236}">
                <a16:creationId xmlns:a16="http://schemas.microsoft.com/office/drawing/2014/main" id="{DF8B3AA5-F835-F2C0-12CA-5A2319DE1670}"/>
              </a:ext>
            </a:extLst>
          </p:cNvPr>
          <p:cNvSpPr txBox="1">
            <a:spLocks noGrp="1"/>
          </p:cNvSpPr>
          <p:nvPr>
            <p:ph type="body" sz="quarter" idx="4294967295"/>
          </p:nvPr>
        </p:nvSpPr>
        <p:spPr>
          <a:xfrm>
            <a:off x="458791" y="4237192"/>
            <a:ext cx="7959723" cy="483809"/>
          </a:xfrm>
          <a:prstGeom prst="rect">
            <a:avLst/>
          </a:prstGeom>
          <a:noFill/>
          <a:ln>
            <a:noFill/>
          </a:ln>
        </p:spPr>
        <p:txBody>
          <a:bodyPr vert="horz" wrap="square" lIns="91440" tIns="45720" rIns="91440" bIns="45720" anchor="ctr" anchorCtr="0" compatLnSpc="1">
            <a:normAutofit/>
          </a:bodyPr>
          <a:lstStyle>
            <a:lvl1pPr marL="0" marR="0" lvl="0" indent="0" fontAlgn="auto">
              <a:spcAft>
                <a:spcPts val="0"/>
              </a:spcAft>
              <a:buNone/>
              <a:tabLst/>
              <a:defRPr lang="en-US" sz="2000" b="0" i="0" u="none" strike="noStrike" cap="none" spc="0" baseline="0">
                <a:solidFill>
                  <a:srgbClr val="FFFFFF"/>
                </a:solidFill>
                <a:uFillTx/>
                <a:latin typeface="Arial" pitchFamily="34"/>
                <a:cs typeface="Arial" pitchFamily="34"/>
              </a:defRPr>
            </a:lvl1pPr>
          </a:lstStyle>
          <a:p>
            <a:pPr lvl="0"/>
            <a:r>
              <a:rPr lang="en-US"/>
              <a:t>Click to edit Master text styles</a:t>
            </a:r>
          </a:p>
        </p:txBody>
      </p:sp>
    </p:spTree>
    <p:extLst>
      <p:ext uri="{BB962C8B-B14F-4D97-AF65-F5344CB8AC3E}">
        <p14:creationId xmlns:p14="http://schemas.microsoft.com/office/powerpoint/2010/main" val="21088024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statement blue OHSEL">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27C67A77-D8B6-DF87-673E-A172D42873DF}"/>
              </a:ext>
            </a:extLst>
          </p:cNvPr>
          <p:cNvSpPr txBox="1">
            <a:spLocks noGrp="1"/>
          </p:cNvSpPr>
          <p:nvPr>
            <p:ph type="body" sz="quarter" idx="4294967295"/>
          </p:nvPr>
        </p:nvSpPr>
        <p:spPr>
          <a:xfrm>
            <a:off x="2411409" y="2918572"/>
            <a:ext cx="7369177" cy="725585"/>
          </a:xfrm>
          <a:prstGeom prst="rect">
            <a:avLst/>
          </a:prstGeom>
          <a:no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6000" b="1" i="0" u="none" strike="noStrike" cap="none" spc="0" baseline="0">
                <a:solidFill>
                  <a:srgbClr val="39BBED"/>
                </a:solidFill>
                <a:uFillTx/>
                <a:latin typeface="Arial" pitchFamily="34"/>
                <a:cs typeface="Arial" pitchFamily="34"/>
              </a:defRPr>
            </a:lvl1pPr>
          </a:lstStyle>
          <a:p>
            <a:pPr lvl="0"/>
            <a:r>
              <a:rPr lang="en-US"/>
              <a:t>Click to edit Master text styles</a:t>
            </a:r>
          </a:p>
        </p:txBody>
      </p:sp>
    </p:spTree>
    <p:extLst>
      <p:ext uri="{BB962C8B-B14F-4D97-AF65-F5344CB8AC3E}">
        <p14:creationId xmlns:p14="http://schemas.microsoft.com/office/powerpoint/2010/main" val="102192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52CC-472C-68F0-EB66-A05F02D6C4A7}"/>
              </a:ext>
            </a:extLst>
          </p:cNvPr>
          <p:cNvSpPr txBox="1">
            <a:spLocks noGrp="1"/>
          </p:cNvSpPr>
          <p:nvPr>
            <p:ph type="title"/>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b="0" i="0" u="none" strike="noStrike" cap="none" spc="0" baseline="0">
                <a:solidFill>
                  <a:srgbClr val="000000"/>
                </a:solidFill>
                <a:uFillTx/>
                <a:latin typeface="Calibri Light"/>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51BB5C1-C912-C05F-E0CD-5674C925B4E8}"/>
              </a:ext>
            </a:extLst>
          </p:cNvPr>
          <p:cNvSpPr txBox="1">
            <a:spLocks noGrp="1"/>
          </p:cNvSpPr>
          <p:nvPr>
            <p:ph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b="0" i="0" u="none" strike="noStrike" cap="none" spc="0" baseline="0">
                <a:solidFill>
                  <a:srgbClr val="000000"/>
                </a:solidFill>
                <a:uFillTx/>
                <a:latin typeface="Calibri"/>
              </a:defRPr>
            </a:lvl1pPr>
          </a:lstStyle>
          <a:p>
            <a:pPr lvl="0"/>
            <a:endParaRPr lang="en-GB"/>
          </a:p>
        </p:txBody>
      </p:sp>
      <p:sp>
        <p:nvSpPr>
          <p:cNvPr id="4" name="Date Placeholder 3">
            <a:extLst>
              <a:ext uri="{FF2B5EF4-FFF2-40B4-BE49-F238E27FC236}">
                <a16:creationId xmlns:a16="http://schemas.microsoft.com/office/drawing/2014/main" id="{DAF422EB-FC9D-7512-375C-1087BC1F73A8}"/>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898989"/>
                </a:solidFill>
                <a:uFillTx/>
                <a:latin typeface="Calibri"/>
              </a:defRPr>
            </a:lvl1pPr>
          </a:lstStyle>
          <a:p>
            <a:pPr lvl="0"/>
            <a:r>
              <a:rPr lang="en-US"/>
              <a:t>17th November 2020</a:t>
            </a:r>
            <a:endParaRPr lang="en-GB"/>
          </a:p>
        </p:txBody>
      </p:sp>
      <p:sp>
        <p:nvSpPr>
          <p:cNvPr id="5" name="Footer Placeholder 4">
            <a:extLst>
              <a:ext uri="{FF2B5EF4-FFF2-40B4-BE49-F238E27FC236}">
                <a16:creationId xmlns:a16="http://schemas.microsoft.com/office/drawing/2014/main" id="{649D27F8-2479-47F7-8BD5-536E759080EF}"/>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EA3EFEDC-995C-C0B9-5664-8818A293E281}"/>
              </a:ext>
            </a:extLst>
          </p:cNvPr>
          <p:cNvSpPr txBox="1">
            <a:spLocks noGrp="1"/>
          </p:cNvSpPr>
          <p:nvPr>
            <p:ph type="sldNum" sz="quarter" idx="8"/>
          </p:nvPr>
        </p:nvSpPr>
        <p:spPr>
          <a:xfrm>
            <a:off x="92964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898989"/>
                </a:solidFill>
                <a:uFillTx/>
                <a:latin typeface="Calibri"/>
              </a:defRPr>
            </a:lvl1pPr>
          </a:lstStyle>
          <a:p>
            <a:pPr lvl="0"/>
            <a:fld id="{692618B3-E08A-4D46-9576-52E18E10F0C9}" type="slidenum">
              <a:t>‹#›</a:t>
            </a:fld>
            <a:endParaRPr lang="en-GB"/>
          </a:p>
        </p:txBody>
      </p:sp>
      <p:cxnSp>
        <p:nvCxnSpPr>
          <p:cNvPr id="7" name="Straight Connector 6">
            <a:extLst>
              <a:ext uri="{FF2B5EF4-FFF2-40B4-BE49-F238E27FC236}">
                <a16:creationId xmlns:a16="http://schemas.microsoft.com/office/drawing/2014/main" id="{A4A1F229-8738-DF5E-9EE7-8BC22F71BC88}"/>
              </a:ext>
            </a:extLst>
          </p:cNvPr>
          <p:cNvCxnSpPr/>
          <p:nvPr/>
        </p:nvCxnSpPr>
        <p:spPr>
          <a:xfrm>
            <a:off x="279404" y="909416"/>
            <a:ext cx="8686800" cy="0"/>
          </a:xfrm>
          <a:prstGeom prst="straightConnector1">
            <a:avLst/>
          </a:prstGeom>
          <a:noFill/>
          <a:ln w="12701" cap="flat">
            <a:solidFill>
              <a:srgbClr val="0070C0"/>
            </a:solidFill>
            <a:prstDash val="solid"/>
            <a:miter/>
          </a:ln>
        </p:spPr>
      </p:cxnSp>
    </p:spTree>
    <p:extLst>
      <p:ext uri="{BB962C8B-B14F-4D97-AF65-F5344CB8AC3E}">
        <p14:creationId xmlns:p14="http://schemas.microsoft.com/office/powerpoint/2010/main" val="1492858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Blue OHSEL">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C717E85F-7914-325D-11AB-C678B2FFD817}"/>
              </a:ext>
            </a:extLst>
          </p:cNvPr>
          <p:cNvSpPr txBox="1">
            <a:spLocks noGrp="1"/>
          </p:cNvSpPr>
          <p:nvPr>
            <p:ph type="body" sz="quarter" idx="4294967295"/>
          </p:nvPr>
        </p:nvSpPr>
        <p:spPr>
          <a:xfrm>
            <a:off x="458791" y="2660519"/>
            <a:ext cx="9426577" cy="1481172"/>
          </a:xfrm>
          <a:prstGeom prst="rect">
            <a:avLst/>
          </a:prstGeom>
          <a:noFill/>
          <a:ln>
            <a:noFill/>
          </a:ln>
        </p:spPr>
        <p:txBody>
          <a:bodyPr vert="horz" wrap="square" lIns="91440" tIns="45720" rIns="91440" bIns="45720" anchor="t" anchorCtr="0" compatLnSpc="1">
            <a:normAutofit/>
          </a:bodyPr>
          <a:lstStyle>
            <a:lvl1pPr marL="0" marR="0" lvl="0" indent="0" fontAlgn="auto">
              <a:spcAft>
                <a:spcPts val="0"/>
              </a:spcAft>
              <a:buNone/>
              <a:tabLst/>
              <a:defRPr lang="en-US" sz="4800" b="1" i="0" u="none" strike="noStrike" cap="none" spc="0" baseline="0">
                <a:solidFill>
                  <a:srgbClr val="39BBED"/>
                </a:solidFill>
                <a:uFillTx/>
                <a:latin typeface="Arial" pitchFamily="34"/>
                <a:cs typeface="Arial" pitchFamily="34"/>
              </a:defRPr>
            </a:lvl1pPr>
          </a:lstStyle>
          <a:p>
            <a:pPr lvl="0"/>
            <a:r>
              <a:rPr lang="en-US"/>
              <a:t>Click to edit Master text styles</a:t>
            </a:r>
          </a:p>
        </p:txBody>
      </p:sp>
      <p:sp>
        <p:nvSpPr>
          <p:cNvPr id="3" name="Text Placeholder 13">
            <a:extLst>
              <a:ext uri="{FF2B5EF4-FFF2-40B4-BE49-F238E27FC236}">
                <a16:creationId xmlns:a16="http://schemas.microsoft.com/office/drawing/2014/main" id="{085500A6-2CBD-6D13-CB75-AB8D3CD60F53}"/>
              </a:ext>
            </a:extLst>
          </p:cNvPr>
          <p:cNvSpPr txBox="1">
            <a:spLocks noGrp="1"/>
          </p:cNvSpPr>
          <p:nvPr>
            <p:ph type="body" sz="quarter" idx="4294967295"/>
          </p:nvPr>
        </p:nvSpPr>
        <p:spPr>
          <a:xfrm>
            <a:off x="458791" y="4237192"/>
            <a:ext cx="7959723" cy="483809"/>
          </a:xfrm>
          <a:prstGeom prst="rect">
            <a:avLst/>
          </a:prstGeom>
          <a:noFill/>
          <a:ln>
            <a:noFill/>
          </a:ln>
        </p:spPr>
        <p:txBody>
          <a:bodyPr vert="horz" wrap="square" lIns="91440" tIns="45720" rIns="91440" bIns="45720" anchor="ctr" anchorCtr="0" compatLnSpc="1">
            <a:normAutofit/>
          </a:bodyPr>
          <a:lstStyle>
            <a:lvl1pPr marL="0" marR="0" lvl="0" indent="0" fontAlgn="auto">
              <a:spcAft>
                <a:spcPts val="0"/>
              </a:spcAft>
              <a:buNone/>
              <a:tabLst/>
              <a:defRPr lang="en-US" sz="2000" b="0" i="0" u="none" strike="noStrike" cap="none" spc="0" baseline="0">
                <a:solidFill>
                  <a:srgbClr val="FFFFFF"/>
                </a:solidFill>
                <a:uFillTx/>
                <a:latin typeface="Arial" pitchFamily="34"/>
                <a:cs typeface="Arial" pitchFamily="34"/>
              </a:defRPr>
            </a:lvl1pPr>
          </a:lstStyle>
          <a:p>
            <a:pPr lvl="0"/>
            <a:r>
              <a:rPr lang="en-US"/>
              <a:t>Click to edit Master text styles</a:t>
            </a:r>
          </a:p>
        </p:txBody>
      </p:sp>
    </p:spTree>
    <p:extLst>
      <p:ext uri="{BB962C8B-B14F-4D97-AF65-F5344CB8AC3E}">
        <p14:creationId xmlns:p14="http://schemas.microsoft.com/office/powerpoint/2010/main" val="84980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hite">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E80A6F1A-53D6-710E-4AE7-F1153DC0DFFD}"/>
              </a:ext>
            </a:extLst>
          </p:cNvPr>
          <p:cNvSpPr txBox="1">
            <a:spLocks noGrp="1"/>
          </p:cNvSpPr>
          <p:nvPr>
            <p:ph type="body" sz="quarter" idx="4294967295"/>
          </p:nvPr>
        </p:nvSpPr>
        <p:spPr>
          <a:xfrm>
            <a:off x="458791" y="2660519"/>
            <a:ext cx="9426577" cy="1481172"/>
          </a:xfrm>
          <a:prstGeom prst="rect">
            <a:avLst/>
          </a:prstGeom>
          <a:noFill/>
          <a:ln>
            <a:noFill/>
          </a:ln>
        </p:spPr>
        <p:txBody>
          <a:bodyPr vert="horz" wrap="square" lIns="91440" tIns="45720" rIns="91440" bIns="45720" anchor="t" anchorCtr="0" compatLnSpc="1">
            <a:normAutofit/>
          </a:bodyPr>
          <a:lstStyle>
            <a:lvl1pPr marL="0" marR="0" lvl="0" indent="0" fontAlgn="auto">
              <a:spcAft>
                <a:spcPts val="0"/>
              </a:spcAft>
              <a:buNone/>
              <a:tabLst/>
              <a:defRPr lang="en-US" sz="4800" b="1" i="0" u="none" strike="noStrike" cap="none" spc="0" baseline="0">
                <a:solidFill>
                  <a:srgbClr val="013C5B"/>
                </a:solidFill>
                <a:uFillTx/>
                <a:latin typeface="Arial" pitchFamily="34"/>
                <a:cs typeface="Arial" pitchFamily="34"/>
              </a:defRPr>
            </a:lvl1pPr>
          </a:lstStyle>
          <a:p>
            <a:pPr lvl="0"/>
            <a:r>
              <a:rPr lang="en-US"/>
              <a:t>Click to edit Master text styles</a:t>
            </a:r>
          </a:p>
        </p:txBody>
      </p:sp>
      <p:sp>
        <p:nvSpPr>
          <p:cNvPr id="3" name="Text Placeholder 13">
            <a:extLst>
              <a:ext uri="{FF2B5EF4-FFF2-40B4-BE49-F238E27FC236}">
                <a16:creationId xmlns:a16="http://schemas.microsoft.com/office/drawing/2014/main" id="{61315553-2517-4139-3A66-0AE21F2CC4C6}"/>
              </a:ext>
            </a:extLst>
          </p:cNvPr>
          <p:cNvSpPr txBox="1">
            <a:spLocks noGrp="1"/>
          </p:cNvSpPr>
          <p:nvPr>
            <p:ph type="body" sz="quarter" idx="4294967295"/>
          </p:nvPr>
        </p:nvSpPr>
        <p:spPr>
          <a:xfrm>
            <a:off x="458791" y="4237192"/>
            <a:ext cx="7959723" cy="483809"/>
          </a:xfrm>
          <a:prstGeom prst="rect">
            <a:avLst/>
          </a:prstGeom>
          <a:noFill/>
          <a:ln>
            <a:noFill/>
          </a:ln>
        </p:spPr>
        <p:txBody>
          <a:bodyPr vert="horz" wrap="square" lIns="91440" tIns="45720" rIns="91440" bIns="45720" anchor="ctr" anchorCtr="0" compatLnSpc="1">
            <a:normAutofit/>
          </a:bodyPr>
          <a:lstStyle>
            <a:lvl1pPr marL="0" marR="0" lvl="0" indent="0" fontAlgn="auto">
              <a:spcAft>
                <a:spcPts val="0"/>
              </a:spcAft>
              <a:buNone/>
              <a:tabLst/>
              <a:defRPr lang="en-US" sz="2000" b="0" i="0" u="none" strike="noStrike" cap="none" spc="0" baseline="0">
                <a:solidFill>
                  <a:srgbClr val="013C5B"/>
                </a:solidFill>
                <a:uFillTx/>
                <a:latin typeface="Arial" pitchFamily="34"/>
                <a:cs typeface="Arial" pitchFamily="34"/>
              </a:defRPr>
            </a:lvl1pPr>
          </a:lstStyle>
          <a:p>
            <a:pPr lvl="0"/>
            <a:r>
              <a:rPr lang="en-US"/>
              <a:t>Click to edit Master text styles</a:t>
            </a:r>
          </a:p>
        </p:txBody>
      </p:sp>
    </p:spTree>
    <p:extLst>
      <p:ext uri="{BB962C8B-B14F-4D97-AF65-F5344CB8AC3E}">
        <p14:creationId xmlns:p14="http://schemas.microsoft.com/office/powerpoint/2010/main" val="283570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White">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DF62E17B-32C8-419E-7FE8-477D0A8907DC}"/>
              </a:ext>
            </a:extLst>
          </p:cNvPr>
          <p:cNvSpPr txBox="1">
            <a:spLocks noGrp="1"/>
          </p:cNvSpPr>
          <p:nvPr>
            <p:ph type="body" sz="quarter" idx="4294967295"/>
          </p:nvPr>
        </p:nvSpPr>
        <p:spPr>
          <a:xfrm>
            <a:off x="458791" y="2660519"/>
            <a:ext cx="9426577" cy="1481172"/>
          </a:xfrm>
          <a:prstGeom prst="rect">
            <a:avLst/>
          </a:prstGeom>
          <a:noFill/>
          <a:ln>
            <a:noFill/>
          </a:ln>
        </p:spPr>
        <p:txBody>
          <a:bodyPr vert="horz" wrap="square" lIns="91440" tIns="45720" rIns="91440" bIns="45720" anchor="t" anchorCtr="0" compatLnSpc="1">
            <a:normAutofit/>
          </a:bodyPr>
          <a:lstStyle>
            <a:lvl1pPr marL="0" marR="0" lvl="0" indent="0" fontAlgn="auto">
              <a:spcAft>
                <a:spcPts val="0"/>
              </a:spcAft>
              <a:buNone/>
              <a:tabLst/>
              <a:defRPr lang="en-US" sz="4800" b="1" i="0" u="none" strike="noStrike" cap="none" spc="0" baseline="0">
                <a:solidFill>
                  <a:srgbClr val="013C5B"/>
                </a:solidFill>
                <a:uFillTx/>
                <a:latin typeface="Arial" pitchFamily="34"/>
                <a:cs typeface="Arial" pitchFamily="34"/>
              </a:defRPr>
            </a:lvl1pPr>
          </a:lstStyle>
          <a:p>
            <a:pPr lvl="0"/>
            <a:r>
              <a:rPr lang="en-US"/>
              <a:t>Click to edit Master text styles</a:t>
            </a:r>
          </a:p>
        </p:txBody>
      </p:sp>
      <p:sp>
        <p:nvSpPr>
          <p:cNvPr id="3" name="Text Placeholder 13">
            <a:extLst>
              <a:ext uri="{FF2B5EF4-FFF2-40B4-BE49-F238E27FC236}">
                <a16:creationId xmlns:a16="http://schemas.microsoft.com/office/drawing/2014/main" id="{56F63B40-A9E7-7DC4-03EC-79413B40D820}"/>
              </a:ext>
            </a:extLst>
          </p:cNvPr>
          <p:cNvSpPr txBox="1">
            <a:spLocks noGrp="1"/>
          </p:cNvSpPr>
          <p:nvPr>
            <p:ph type="body" sz="quarter" idx="4294967295"/>
          </p:nvPr>
        </p:nvSpPr>
        <p:spPr>
          <a:xfrm>
            <a:off x="458791" y="4237192"/>
            <a:ext cx="7959723" cy="483809"/>
          </a:xfrm>
          <a:prstGeom prst="rect">
            <a:avLst/>
          </a:prstGeom>
          <a:noFill/>
          <a:ln>
            <a:noFill/>
          </a:ln>
        </p:spPr>
        <p:txBody>
          <a:bodyPr vert="horz" wrap="square" lIns="91440" tIns="45720" rIns="91440" bIns="45720" anchor="ctr" anchorCtr="0" compatLnSpc="1">
            <a:normAutofit/>
          </a:bodyPr>
          <a:lstStyle>
            <a:lvl1pPr marL="0" marR="0" lvl="0" indent="0" fontAlgn="auto">
              <a:spcAft>
                <a:spcPts val="0"/>
              </a:spcAft>
              <a:buNone/>
              <a:tabLst/>
              <a:defRPr lang="en-US" sz="2000" b="0" i="0" u="none" strike="noStrike" cap="none" spc="0" baseline="0">
                <a:solidFill>
                  <a:srgbClr val="013C5B"/>
                </a:solidFill>
                <a:uFillTx/>
                <a:latin typeface="Arial" pitchFamily="34"/>
                <a:cs typeface="Arial" pitchFamily="34"/>
              </a:defRPr>
            </a:lvl1pPr>
          </a:lstStyle>
          <a:p>
            <a:pPr lvl="0"/>
            <a:r>
              <a:rPr lang="en-US"/>
              <a:t>Click to edit Master text styles</a:t>
            </a:r>
          </a:p>
        </p:txBody>
      </p:sp>
    </p:spTree>
    <p:extLst>
      <p:ext uri="{BB962C8B-B14F-4D97-AF65-F5344CB8AC3E}">
        <p14:creationId xmlns:p14="http://schemas.microsoft.com/office/powerpoint/2010/main" val="49432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FB971BDB-2B35-129A-3E63-3CB05AAE985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164" imgH="8092" progId="">
                  <p:embed/>
                </p:oleObj>
              </mc:Choice>
              <mc:Fallback>
                <p:oleObj r:id="rId2" imgW="8164" imgH="809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3" descr="Logo&#10;&#10;Description automatically generated with medium confidence">
            <a:extLst>
              <a:ext uri="{FF2B5EF4-FFF2-40B4-BE49-F238E27FC236}">
                <a16:creationId xmlns:a16="http://schemas.microsoft.com/office/drawing/2014/main" id="{EDB2D1B8-0577-4CB1-8300-DD849B254472}"/>
              </a:ext>
            </a:extLst>
          </p:cNvPr>
          <p:cNvPicPr>
            <a:picLocks noChangeAspect="1"/>
          </p:cNvPicPr>
          <p:nvPr/>
        </p:nvPicPr>
        <p:blipFill>
          <a:blip r:embed="rId4"/>
          <a:srcRect/>
          <a:stretch>
            <a:fillRect/>
          </a:stretch>
        </p:blipFill>
        <p:spPr>
          <a:xfrm>
            <a:off x="10668003" y="296859"/>
            <a:ext cx="1189040" cy="517522"/>
          </a:xfrm>
          <a:prstGeom prst="rect">
            <a:avLst/>
          </a:prstGeom>
          <a:noFill/>
          <a:ln cap="flat">
            <a:noFill/>
          </a:ln>
        </p:spPr>
      </p:pic>
      <p:sp>
        <p:nvSpPr>
          <p:cNvPr id="4" name="Content Placeholder 2">
            <a:extLst>
              <a:ext uri="{FF2B5EF4-FFF2-40B4-BE49-F238E27FC236}">
                <a16:creationId xmlns:a16="http://schemas.microsoft.com/office/drawing/2014/main" id="{3261D07E-A0C4-9FF1-729E-9206428AF5EE}"/>
              </a:ext>
            </a:extLst>
          </p:cNvPr>
          <p:cNvSpPr txBox="1">
            <a:spLocks noGrp="1"/>
          </p:cNvSpPr>
          <p:nvPr>
            <p:ph sz="quarter" idx="4294967295"/>
          </p:nvPr>
        </p:nvSpPr>
        <p:spPr>
          <a:xfrm>
            <a:off x="354009" y="1389065"/>
            <a:ext cx="11326151" cy="4899026"/>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sz="2400" b="0" i="0" u="none" strike="noStrike" cap="none" spc="0" baseline="0">
                <a:solidFill>
                  <a:srgbClr val="013C5B"/>
                </a:solidFill>
                <a:uFillTx/>
                <a:latin typeface="Arial" pitchFamily="34"/>
                <a:cs typeface="Arial" pitchFamily="34"/>
              </a:defRPr>
            </a:lvl1pPr>
            <a:lvl2pPr marR="0" lvl="1" fontAlgn="auto">
              <a:spcAft>
                <a:spcPts val="0"/>
              </a:spcAft>
              <a:buSzPct val="100000"/>
              <a:buFont typeface="Arial" pitchFamily="34"/>
              <a:tabLst/>
              <a:defRPr lang="en-US" sz="2000" b="0" i="0" u="none" strike="noStrike" cap="none" spc="0" baseline="0">
                <a:solidFill>
                  <a:srgbClr val="013C5B"/>
                </a:solidFill>
                <a:uFillTx/>
                <a:latin typeface="Arial" pitchFamily="34"/>
                <a:cs typeface="Arial" pitchFamily="34"/>
              </a:defRPr>
            </a:lvl2pPr>
            <a:lvl3pPr marR="0" lvl="2" fontAlgn="auto">
              <a:spcAft>
                <a:spcPts val="0"/>
              </a:spcAft>
              <a:buSzPct val="100000"/>
              <a:buFont typeface="Arial" pitchFamily="34"/>
              <a:tabLst/>
              <a:defRPr lang="en-US" sz="1800" b="0" i="0" u="none" strike="noStrike" cap="none" spc="0" baseline="0">
                <a:solidFill>
                  <a:srgbClr val="013C5B"/>
                </a:solidFill>
                <a:uFillTx/>
                <a:latin typeface="Arial" pitchFamily="34"/>
                <a:cs typeface="Arial" pitchFamily="34"/>
              </a:defRPr>
            </a:lvl3pPr>
            <a:lvl4pPr marR="0" lvl="3" fontAlgn="auto">
              <a:spcAft>
                <a:spcPts val="0"/>
              </a:spcAft>
              <a:buSzPct val="100000"/>
              <a:buFont typeface="Arial" pitchFamily="34"/>
              <a:tabLst/>
              <a:defRPr lang="en-US" sz="1600" b="0" i="0" u="none" strike="noStrike" cap="none" spc="0" baseline="0">
                <a:solidFill>
                  <a:srgbClr val="013C5B"/>
                </a:solidFill>
                <a:uFillTx/>
                <a:latin typeface="Arial" pitchFamily="34"/>
                <a:cs typeface="Arial" pitchFamily="34"/>
              </a:defRPr>
            </a:lvl4pPr>
            <a:lvl5pPr marR="0" lvl="4" fontAlgn="auto">
              <a:spcAft>
                <a:spcPts val="0"/>
              </a:spcAft>
              <a:buSzPct val="100000"/>
              <a:buFont typeface="Arial" pitchFamily="34"/>
              <a:tabLst/>
              <a:defRPr lang="en-US" sz="1600" b="0" i="0" u="none" strike="noStrike" cap="none" spc="0" baseline="0">
                <a:solidFill>
                  <a:srgbClr val="013C5B"/>
                </a:solidFill>
                <a:uFillTx/>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3AF40B92-D9C3-2711-D46B-8E48AC83845E}"/>
              </a:ext>
            </a:extLst>
          </p:cNvPr>
          <p:cNvSpPr txBox="1">
            <a:spLocks noGrp="1"/>
          </p:cNvSpPr>
          <p:nvPr>
            <p:ph type="title"/>
          </p:nvPr>
        </p:nvSpPr>
        <p:spPr>
          <a:xfrm>
            <a:off x="334963" y="283427"/>
            <a:ext cx="10008108" cy="662784"/>
          </a:xfrm>
          <a:prstGeom prst="rect">
            <a:avLst/>
          </a:prstGeom>
          <a:noFill/>
          <a:ln>
            <a:noFill/>
          </a:ln>
        </p:spPr>
        <p:txBody>
          <a:bodyPr vert="horz" wrap="square" lIns="91440" tIns="45720" rIns="91440" bIns="45720" anchor="ctr" anchorCtr="0" compatLnSpc="1">
            <a:noAutofit/>
          </a:bodyPr>
          <a:lstStyle>
            <a:lvl1pPr marL="0" marR="0" lvl="0" indent="0" fontAlgn="auto">
              <a:spcBef>
                <a:spcPts val="0"/>
              </a:spcBef>
              <a:spcAft>
                <a:spcPts val="0"/>
              </a:spcAft>
              <a:tabLst/>
              <a:defRPr lang="en-US" sz="2800" b="1" i="0" u="none" strike="noStrike" cap="none" spc="0" baseline="0">
                <a:solidFill>
                  <a:srgbClr val="013C5B"/>
                </a:solidFill>
                <a:uFillTx/>
                <a:latin typeface="Arial" pitchFamily="34"/>
                <a:cs typeface="Arial" pitchFamily="34"/>
              </a:defRPr>
            </a:lvl1pPr>
          </a:lstStyle>
          <a:p>
            <a:pPr lvl="0"/>
            <a:r>
              <a:rPr lang="en-US"/>
              <a:t>Click to edit Master title style</a:t>
            </a:r>
            <a:endParaRPr lang="en-GB"/>
          </a:p>
        </p:txBody>
      </p:sp>
      <p:sp>
        <p:nvSpPr>
          <p:cNvPr id="6" name="Slide Number Placeholder 6">
            <a:extLst>
              <a:ext uri="{FF2B5EF4-FFF2-40B4-BE49-F238E27FC236}">
                <a16:creationId xmlns:a16="http://schemas.microsoft.com/office/drawing/2014/main" id="{A6B1E14D-A528-8C76-547A-B80747175614}"/>
              </a:ext>
            </a:extLst>
          </p:cNvPr>
          <p:cNvSpPr txBox="1">
            <a:spLocks noGrp="1"/>
          </p:cNvSpPr>
          <p:nvPr>
            <p:ph type="sldNum" sz="quarter" idx="8"/>
          </p:nvPr>
        </p:nvSpPr>
        <p:spPr>
          <a:xfrm>
            <a:off x="10161590" y="6472242"/>
            <a:ext cx="1695453"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1" i="0" u="none" strike="noStrike" kern="1200" cap="none" spc="0" baseline="0">
                <a:solidFill>
                  <a:srgbClr val="013C5B"/>
                </a:solidFill>
                <a:uFillTx/>
                <a:latin typeface="Arial" pitchFamily="34"/>
                <a:cs typeface="Arial" pitchFamily="34"/>
              </a:defRPr>
            </a:lvl1pPr>
          </a:lstStyle>
          <a:p>
            <a:pPr lvl="0"/>
            <a:fld id="{4D33B17F-6B85-41A3-87A8-05FC7F8BF0E0}" type="slidenum">
              <a:t>‹#›</a:t>
            </a:fld>
            <a:endParaRPr lang="en-US"/>
          </a:p>
        </p:txBody>
      </p:sp>
    </p:spTree>
    <p:extLst>
      <p:ext uri="{BB962C8B-B14F-4D97-AF65-F5344CB8AC3E}">
        <p14:creationId xmlns:p14="http://schemas.microsoft.com/office/powerpoint/2010/main" val="12000429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ntent with footer section">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8D5E157F-B48E-9261-4E45-6A5A77D267F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164" imgH="8092" progId="">
                  <p:embed/>
                </p:oleObj>
              </mc:Choice>
              <mc:Fallback>
                <p:oleObj r:id="rId2" imgW="8164" imgH="809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4">
            <a:extLst>
              <a:ext uri="{FF2B5EF4-FFF2-40B4-BE49-F238E27FC236}">
                <a16:creationId xmlns:a16="http://schemas.microsoft.com/office/drawing/2014/main" id="{E26260EB-CEE6-BC34-F392-E9CD096E1A41}"/>
              </a:ext>
            </a:extLst>
          </p:cNvPr>
          <p:cNvSpPr/>
          <p:nvPr/>
        </p:nvSpPr>
        <p:spPr>
          <a:xfrm>
            <a:off x="0" y="6440484"/>
            <a:ext cx="12191996" cy="427033"/>
          </a:xfrm>
          <a:prstGeom prst="rect">
            <a:avLst/>
          </a:prstGeom>
          <a:solidFill>
            <a:srgbClr val="D6DCE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4" descr="Logo&#10;&#10;Description automatically generated with medium confidence">
            <a:extLst>
              <a:ext uri="{FF2B5EF4-FFF2-40B4-BE49-F238E27FC236}">
                <a16:creationId xmlns:a16="http://schemas.microsoft.com/office/drawing/2014/main" id="{78FF5B4C-ECBA-B0C4-103D-C72F1184A02A}"/>
              </a:ext>
            </a:extLst>
          </p:cNvPr>
          <p:cNvPicPr>
            <a:picLocks noChangeAspect="1"/>
          </p:cNvPicPr>
          <p:nvPr/>
        </p:nvPicPr>
        <p:blipFill>
          <a:blip r:embed="rId4"/>
          <a:srcRect/>
          <a:stretch>
            <a:fillRect/>
          </a:stretch>
        </p:blipFill>
        <p:spPr>
          <a:xfrm>
            <a:off x="10668003" y="296859"/>
            <a:ext cx="1189040" cy="517522"/>
          </a:xfrm>
          <a:prstGeom prst="rect">
            <a:avLst/>
          </a:prstGeom>
          <a:noFill/>
          <a:ln cap="flat">
            <a:noFill/>
          </a:ln>
        </p:spPr>
      </p:pic>
      <p:sp>
        <p:nvSpPr>
          <p:cNvPr id="5" name="Content Placeholder 2">
            <a:extLst>
              <a:ext uri="{FF2B5EF4-FFF2-40B4-BE49-F238E27FC236}">
                <a16:creationId xmlns:a16="http://schemas.microsoft.com/office/drawing/2014/main" id="{038BF15D-B5E4-E1FC-070C-47E05696D3B4}"/>
              </a:ext>
            </a:extLst>
          </p:cNvPr>
          <p:cNvSpPr txBox="1">
            <a:spLocks noGrp="1"/>
          </p:cNvSpPr>
          <p:nvPr>
            <p:ph sz="quarter" idx="4294967295"/>
          </p:nvPr>
        </p:nvSpPr>
        <p:spPr>
          <a:xfrm>
            <a:off x="354009" y="1389065"/>
            <a:ext cx="11326151" cy="4899026"/>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sz="2400" b="0" i="0" u="none" strike="noStrike" cap="none" spc="0" baseline="0">
                <a:solidFill>
                  <a:srgbClr val="013C5B"/>
                </a:solidFill>
                <a:uFillTx/>
                <a:latin typeface="Arial" pitchFamily="34"/>
                <a:cs typeface="Arial" pitchFamily="34"/>
              </a:defRPr>
            </a:lvl1pPr>
            <a:lvl2pPr marR="0" lvl="1" fontAlgn="auto">
              <a:spcAft>
                <a:spcPts val="0"/>
              </a:spcAft>
              <a:buSzPct val="100000"/>
              <a:buFont typeface="Arial" pitchFamily="34"/>
              <a:tabLst/>
              <a:defRPr lang="en-US" sz="2000" b="0" i="0" u="none" strike="noStrike" cap="none" spc="0" baseline="0">
                <a:solidFill>
                  <a:srgbClr val="013C5B"/>
                </a:solidFill>
                <a:uFillTx/>
                <a:latin typeface="Arial" pitchFamily="34"/>
                <a:cs typeface="Arial" pitchFamily="34"/>
              </a:defRPr>
            </a:lvl2pPr>
            <a:lvl3pPr marR="0" lvl="2" fontAlgn="auto">
              <a:spcAft>
                <a:spcPts val="0"/>
              </a:spcAft>
              <a:buSzPct val="100000"/>
              <a:buFont typeface="Arial" pitchFamily="34"/>
              <a:tabLst/>
              <a:defRPr lang="en-US" sz="1800" b="0" i="0" u="none" strike="noStrike" cap="none" spc="0" baseline="0">
                <a:solidFill>
                  <a:srgbClr val="013C5B"/>
                </a:solidFill>
                <a:uFillTx/>
                <a:latin typeface="Arial" pitchFamily="34"/>
                <a:cs typeface="Arial" pitchFamily="34"/>
              </a:defRPr>
            </a:lvl3pPr>
            <a:lvl4pPr marR="0" lvl="3" fontAlgn="auto">
              <a:spcAft>
                <a:spcPts val="0"/>
              </a:spcAft>
              <a:buSzPct val="100000"/>
              <a:buFont typeface="Arial" pitchFamily="34"/>
              <a:tabLst/>
              <a:defRPr lang="en-US" sz="1600" b="0" i="0" u="none" strike="noStrike" cap="none" spc="0" baseline="0">
                <a:solidFill>
                  <a:srgbClr val="013C5B"/>
                </a:solidFill>
                <a:uFillTx/>
                <a:latin typeface="Arial" pitchFamily="34"/>
                <a:cs typeface="Arial" pitchFamily="34"/>
              </a:defRPr>
            </a:lvl4pPr>
            <a:lvl5pPr marR="0" lvl="4" fontAlgn="auto">
              <a:spcAft>
                <a:spcPts val="0"/>
              </a:spcAft>
              <a:buSzPct val="100000"/>
              <a:buFont typeface="Arial" pitchFamily="34"/>
              <a:tabLst/>
              <a:defRPr lang="en-US" sz="1600" b="0" i="0" u="none" strike="noStrike" cap="none" spc="0" baseline="0">
                <a:solidFill>
                  <a:srgbClr val="013C5B"/>
                </a:solidFill>
                <a:uFillTx/>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6307B95E-4BD1-1002-E72E-CE8D1E240011}"/>
              </a:ext>
            </a:extLst>
          </p:cNvPr>
          <p:cNvSpPr txBox="1">
            <a:spLocks noGrp="1"/>
          </p:cNvSpPr>
          <p:nvPr>
            <p:ph type="title"/>
          </p:nvPr>
        </p:nvSpPr>
        <p:spPr>
          <a:xfrm>
            <a:off x="334963" y="283427"/>
            <a:ext cx="10008108" cy="662784"/>
          </a:xfrm>
          <a:prstGeom prst="rect">
            <a:avLst/>
          </a:prstGeom>
          <a:noFill/>
          <a:ln>
            <a:noFill/>
          </a:ln>
        </p:spPr>
        <p:txBody>
          <a:bodyPr vert="horz" wrap="square" lIns="91440" tIns="45720" rIns="91440" bIns="45720" anchor="ctr" anchorCtr="0" compatLnSpc="1">
            <a:noAutofit/>
          </a:bodyPr>
          <a:lstStyle>
            <a:lvl1pPr marL="0" marR="0" lvl="0" indent="0" fontAlgn="auto">
              <a:spcBef>
                <a:spcPts val="0"/>
              </a:spcBef>
              <a:spcAft>
                <a:spcPts val="0"/>
              </a:spcAft>
              <a:tabLst/>
              <a:defRPr lang="en-US" sz="2800" b="1" i="0" u="none" strike="noStrike" cap="none" spc="0" baseline="0">
                <a:solidFill>
                  <a:srgbClr val="013C5B"/>
                </a:solidFill>
                <a:uFillTx/>
                <a:latin typeface="Arial" pitchFamily="34"/>
                <a:cs typeface="Arial" pitchFamily="34"/>
              </a:defRPr>
            </a:lvl1pPr>
          </a:lstStyle>
          <a:p>
            <a:pPr lvl="0"/>
            <a:r>
              <a:rPr lang="en-US"/>
              <a:t>Click to edit Master title style</a:t>
            </a:r>
            <a:endParaRPr lang="en-GB"/>
          </a:p>
        </p:txBody>
      </p:sp>
      <p:sp>
        <p:nvSpPr>
          <p:cNvPr id="7" name="Slide Number Placeholder 6">
            <a:extLst>
              <a:ext uri="{FF2B5EF4-FFF2-40B4-BE49-F238E27FC236}">
                <a16:creationId xmlns:a16="http://schemas.microsoft.com/office/drawing/2014/main" id="{78784CAB-A3D0-572C-C8B5-828094341E86}"/>
              </a:ext>
            </a:extLst>
          </p:cNvPr>
          <p:cNvSpPr txBox="1">
            <a:spLocks noGrp="1"/>
          </p:cNvSpPr>
          <p:nvPr>
            <p:ph type="sldNum" sz="quarter" idx="8"/>
          </p:nvPr>
        </p:nvSpPr>
        <p:spPr>
          <a:xfrm>
            <a:off x="10161590" y="6472242"/>
            <a:ext cx="1695453"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1" i="0" u="none" strike="noStrike" kern="1200" cap="none" spc="0" baseline="0">
                <a:solidFill>
                  <a:srgbClr val="013C5B"/>
                </a:solidFill>
                <a:uFillTx/>
                <a:latin typeface="Arial" pitchFamily="34"/>
                <a:cs typeface="Arial" pitchFamily="34"/>
              </a:defRPr>
            </a:lvl1pPr>
          </a:lstStyle>
          <a:p>
            <a:pPr lvl="0"/>
            <a:fld id="{F29D67BA-D599-4C65-9C93-064626BD2645}" type="slidenum">
              <a:t>‹#›</a:t>
            </a:fld>
            <a:endParaRPr lang="en-US"/>
          </a:p>
        </p:txBody>
      </p:sp>
    </p:spTree>
    <p:extLst>
      <p:ext uri="{BB962C8B-B14F-4D97-AF65-F5344CB8AC3E}">
        <p14:creationId xmlns:p14="http://schemas.microsoft.com/office/powerpoint/2010/main" val="175168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statement white">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BD7944A5-AF93-7878-C8ED-5DCBDAEB29DB}"/>
              </a:ext>
            </a:extLst>
          </p:cNvPr>
          <p:cNvSpPr txBox="1">
            <a:spLocks noGrp="1"/>
          </p:cNvSpPr>
          <p:nvPr>
            <p:ph type="body" sz="quarter" idx="4294967295"/>
          </p:nvPr>
        </p:nvSpPr>
        <p:spPr>
          <a:xfrm>
            <a:off x="2204380" y="2918572"/>
            <a:ext cx="7369177" cy="725585"/>
          </a:xfrm>
          <a:prstGeom prst="rect">
            <a:avLst/>
          </a:prstGeom>
          <a:no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6000" b="1" i="0" u="none" strike="noStrike" cap="none" spc="0" baseline="0">
                <a:solidFill>
                  <a:srgbClr val="013C5B"/>
                </a:solidFill>
                <a:uFillTx/>
                <a:latin typeface="Arial" pitchFamily="34"/>
                <a:cs typeface="Arial" pitchFamily="34"/>
              </a:defRPr>
            </a:lvl1pPr>
          </a:lstStyle>
          <a:p>
            <a:pPr lvl="0"/>
            <a:r>
              <a:rPr lang="en-US"/>
              <a:t>Click to edit Master text styles</a:t>
            </a:r>
          </a:p>
        </p:txBody>
      </p:sp>
    </p:spTree>
    <p:extLst>
      <p:ext uri="{BB962C8B-B14F-4D97-AF65-F5344CB8AC3E}">
        <p14:creationId xmlns:p14="http://schemas.microsoft.com/office/powerpoint/2010/main" val="40485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e statement blue">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5292034-40F4-3A81-A300-1E4C4EA5921E}"/>
              </a:ext>
            </a:extLst>
          </p:cNvPr>
          <p:cNvSpPr txBox="1">
            <a:spLocks noGrp="1"/>
          </p:cNvSpPr>
          <p:nvPr>
            <p:ph type="body" sz="quarter" idx="4294967295"/>
          </p:nvPr>
        </p:nvSpPr>
        <p:spPr>
          <a:xfrm>
            <a:off x="2411409" y="2918572"/>
            <a:ext cx="7369177" cy="725585"/>
          </a:xfrm>
          <a:prstGeom prst="rect">
            <a:avLst/>
          </a:prstGeom>
          <a:no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6000" b="1" i="0" u="none" strike="noStrike" cap="none" spc="0" baseline="0">
                <a:solidFill>
                  <a:srgbClr val="39BBED"/>
                </a:solidFill>
                <a:uFillTx/>
                <a:latin typeface="Arial" pitchFamily="34"/>
                <a:cs typeface="Arial" pitchFamily="34"/>
              </a:defRPr>
            </a:lvl1pPr>
          </a:lstStyle>
          <a:p>
            <a:pPr lvl="0"/>
            <a:r>
              <a:rPr lang="en-US"/>
              <a:t>Click to edit Master text styles</a:t>
            </a:r>
          </a:p>
        </p:txBody>
      </p:sp>
    </p:spTree>
    <p:extLst>
      <p:ext uri="{BB962C8B-B14F-4D97-AF65-F5344CB8AC3E}">
        <p14:creationId xmlns:p14="http://schemas.microsoft.com/office/powerpoint/2010/main" val="194424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statement white OHSEL">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FB728CCA-A62A-87B6-FBEF-73E53A5DA159}"/>
              </a:ext>
            </a:extLst>
          </p:cNvPr>
          <p:cNvSpPr txBox="1">
            <a:spLocks noGrp="1"/>
          </p:cNvSpPr>
          <p:nvPr>
            <p:ph type="body" sz="quarter" idx="4294967295"/>
          </p:nvPr>
        </p:nvSpPr>
        <p:spPr>
          <a:xfrm>
            <a:off x="2256135" y="2987582"/>
            <a:ext cx="7369177" cy="725585"/>
          </a:xfrm>
          <a:prstGeom prst="rect">
            <a:avLst/>
          </a:prstGeom>
          <a:no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6000" b="1" i="0" u="none" strike="noStrike" cap="none" spc="0" baseline="0">
                <a:solidFill>
                  <a:srgbClr val="013C5B"/>
                </a:solidFill>
                <a:uFillTx/>
                <a:latin typeface="Arial" pitchFamily="34"/>
                <a:cs typeface="Arial" pitchFamily="34"/>
              </a:defRPr>
            </a:lvl1pPr>
          </a:lstStyle>
          <a:p>
            <a:pPr lvl="0"/>
            <a:r>
              <a:rPr lang="en-US"/>
              <a:t>Click to edit Master text styles</a:t>
            </a:r>
          </a:p>
        </p:txBody>
      </p:sp>
    </p:spTree>
    <p:extLst>
      <p:ext uri="{BB962C8B-B14F-4D97-AF65-F5344CB8AC3E}">
        <p14:creationId xmlns:p14="http://schemas.microsoft.com/office/powerpoint/2010/main" val="33364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0FF6133-07BC-5717-F9BB-EF62EFF0B5D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13" imgW="8164" imgH="8092" progId="">
                  <p:embed/>
                </p:oleObj>
              </mc:Choice>
              <mc:Fallback>
                <p:oleObj r:id="rId13" imgW="8164" imgH="8092" progId="">
                  <p:embed/>
                  <p:pic>
                    <p:nvPicPr>
                      <p:cNvPr id="0" name=""/>
                      <p:cNvPicPr/>
                      <p:nvPr/>
                    </p:nvPicPr>
                    <p:blipFill>
                      <a:blip r:embed="rId14"/>
                      <a:stretch>
                        <a:fillRect/>
                      </a:stretch>
                    </p:blipFill>
                    <p:spPr>
                      <a:xfrm>
                        <a:off x="1591" y="1591"/>
                        <a:ext cx="1591" cy="1591"/>
                      </a:xfrm>
                      <a:prstGeom prst="rect">
                        <a:avLst/>
                      </a:prstGeom>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8.bin"/><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9.bin"/><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kingsfund.org.uk/audio-video/how-does-nhs-in-england-work"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4.bin"/><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5.bin"/><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6.bin"/><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https://bit.ly/WhatIsAnIC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7.bin"/><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hyperlink" Target="https://youtu.be/6uGJFHn8ntI"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E935C6-B223-320C-6CB1-5C6D19634E8F}"/>
              </a:ext>
            </a:extLst>
          </p:cNvPr>
          <p:cNvSpPr txBox="1">
            <a:spLocks noGrp="1"/>
          </p:cNvSpPr>
          <p:nvPr>
            <p:ph type="body" sz="quarter" idx="4294967295"/>
          </p:nvPr>
        </p:nvSpPr>
        <p:spPr>
          <a:xfrm>
            <a:off x="458791" y="2904948"/>
            <a:ext cx="9426577" cy="1816272"/>
          </a:xfrm>
          <a:prstGeom prst="rect">
            <a:avLst/>
          </a:prstGeom>
          <a:noFill/>
          <a:ln>
            <a:noFill/>
          </a:ln>
        </p:spPr>
        <p:txBody>
          <a:bodyPr vert="horz" wrap="square" lIns="91440" tIns="45720" rIns="91440" bIns="45720" anchor="t" anchorCtr="0" compatLnSpc="1">
            <a:normAutofit/>
          </a:bodyPr>
          <a:lstStyle/>
          <a:p>
            <a:pPr marL="0" lvl="0" indent="0">
              <a:lnSpc>
                <a:spcPct val="80000"/>
              </a:lnSpc>
              <a:buNone/>
            </a:pPr>
            <a:r>
              <a:rPr lang="en-GB" sz="4400" b="1">
                <a:solidFill>
                  <a:srgbClr val="39BBED"/>
                </a:solidFill>
                <a:latin typeface="Arial" pitchFamily="34"/>
                <a:cs typeface="Arial" pitchFamily="34"/>
              </a:rPr>
              <a:t>Integrated Care Systems (ICSs) and the South East London ICS</a:t>
            </a:r>
          </a:p>
        </p:txBody>
      </p:sp>
      <p:sp>
        <p:nvSpPr>
          <p:cNvPr id="3" name="Text Placeholder 2">
            <a:extLst>
              <a:ext uri="{FF2B5EF4-FFF2-40B4-BE49-F238E27FC236}">
                <a16:creationId xmlns:a16="http://schemas.microsoft.com/office/drawing/2014/main" id="{B854C5C4-5D1B-D04B-CE40-96C65B5CC418}"/>
              </a:ext>
            </a:extLst>
          </p:cNvPr>
          <p:cNvSpPr txBox="1">
            <a:spLocks noGrp="1"/>
          </p:cNvSpPr>
          <p:nvPr>
            <p:ph type="body" sz="quarter" idx="4294967295"/>
          </p:nvPr>
        </p:nvSpPr>
        <p:spPr>
          <a:xfrm>
            <a:off x="458791" y="4237036"/>
            <a:ext cx="7959723" cy="484183"/>
          </a:xfrm>
          <a:prstGeom prst="rect">
            <a:avLst/>
          </a:prstGeom>
          <a:noFill/>
          <a:ln>
            <a:noFill/>
          </a:ln>
        </p:spPr>
        <p:txBody>
          <a:bodyPr vert="horz" wrap="square" lIns="91440" tIns="45720" rIns="91440" bIns="45720" anchor="ctr" anchorCtr="0" compatLnSpc="1">
            <a:normAutofit/>
          </a:bodyPr>
          <a:lstStyle/>
          <a:p>
            <a:pPr marL="0" lvl="0" indent="0">
              <a:buNone/>
            </a:pPr>
            <a:r>
              <a:rPr lang="en-GB" sz="2000">
                <a:solidFill>
                  <a:srgbClr val="FFFFFF"/>
                </a:solidFill>
                <a:latin typeface="Arial" pitchFamily="34"/>
                <a:cs typeface="Arial" pitchFamily="34"/>
              </a:rPr>
              <a:t>January 2023</a:t>
            </a:r>
          </a:p>
        </p:txBody>
      </p:sp>
      <p:pic>
        <p:nvPicPr>
          <p:cNvPr id="4" name="Picture 2">
            <a:extLst>
              <a:ext uri="{FF2B5EF4-FFF2-40B4-BE49-F238E27FC236}">
                <a16:creationId xmlns:a16="http://schemas.microsoft.com/office/drawing/2014/main" id="{AF8776C6-8493-35CA-E636-56F7ECFF3F84}"/>
              </a:ext>
            </a:extLst>
          </p:cNvPr>
          <p:cNvPicPr>
            <a:picLocks noChangeAspect="1"/>
          </p:cNvPicPr>
          <p:nvPr/>
        </p:nvPicPr>
        <p:blipFill>
          <a:blip r:embed="rId2"/>
          <a:stretch>
            <a:fillRect/>
          </a:stretch>
        </p:blipFill>
        <p:spPr>
          <a:xfrm>
            <a:off x="8640759" y="527928"/>
            <a:ext cx="2914650" cy="846231"/>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838839513">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E89311C4-33B8-DBA4-9EEA-E1927D5EE78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164" imgH="8092" progId="">
                  <p:embed/>
                </p:oleObj>
              </mc:Choice>
              <mc:Fallback>
                <p:oleObj r:id="rId2" imgW="8164" imgH="8092" progId="">
                  <p:embed/>
                  <p:pic>
                    <p:nvPicPr>
                      <p:cNvPr id="0" name=""/>
                      <p:cNvPicPr/>
                      <p:nvPr/>
                    </p:nvPicPr>
                    <p:blipFill>
                      <a:blip r:embed="rId3"/>
                      <a:stretch>
                        <a:fillRect/>
                      </a:stretch>
                    </p:blipFill>
                    <p:spPr>
                      <a:xfrm>
                        <a:off x="1591" y="1591"/>
                        <a:ext cx="1591" cy="1591"/>
                      </a:xfrm>
                      <a:prstGeom prst="rect">
                        <a:avLst/>
                      </a:prstGeom>
                      <a:noFill/>
                      <a:ln cap="flat">
                        <a:noFill/>
                      </a:ln>
                    </p:spPr>
                  </p:pic>
                </p:oleObj>
              </mc:Fallback>
            </mc:AlternateContent>
          </a:graphicData>
        </a:graphic>
      </p:graphicFrame>
      <p:sp>
        <p:nvSpPr>
          <p:cNvPr id="3" name="Slide Number Placeholder 1">
            <a:extLst>
              <a:ext uri="{FF2B5EF4-FFF2-40B4-BE49-F238E27FC236}">
                <a16:creationId xmlns:a16="http://schemas.microsoft.com/office/drawing/2014/main" id="{4C769F03-5361-EB19-2245-161566EDE51A}"/>
              </a:ext>
            </a:extLst>
          </p:cNvPr>
          <p:cNvSpPr txBox="1"/>
          <p:nvPr/>
        </p:nvSpPr>
        <p:spPr>
          <a:xfrm>
            <a:off x="10161590" y="6472242"/>
            <a:ext cx="1695453"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DA8B28-0749-460F-B71B-FE1F9605413D}" type="slidenum">
              <a:t>10</a:t>
            </a:fld>
            <a:endParaRPr lang="en-GB" sz="1200" b="1" i="0" u="none" strike="noStrike" kern="1200" cap="none" spc="0" baseline="0">
              <a:solidFill>
                <a:srgbClr val="013C5B"/>
              </a:solidFill>
              <a:uFillTx/>
              <a:latin typeface="Arial" pitchFamily="34"/>
              <a:cs typeface="Arial" pitchFamily="34"/>
            </a:endParaRPr>
          </a:p>
        </p:txBody>
      </p:sp>
      <p:sp>
        <p:nvSpPr>
          <p:cNvPr id="4" name="Title 3">
            <a:extLst>
              <a:ext uri="{FF2B5EF4-FFF2-40B4-BE49-F238E27FC236}">
                <a16:creationId xmlns:a16="http://schemas.microsoft.com/office/drawing/2014/main" id="{3E0FCC79-A20A-F126-6288-0F8FFD639CD5}"/>
              </a:ext>
            </a:extLst>
          </p:cNvPr>
          <p:cNvSpPr txBox="1">
            <a:spLocks noGrp="1"/>
          </p:cNvSpPr>
          <p:nvPr>
            <p:ph type="title"/>
          </p:nvPr>
        </p:nvSpPr>
        <p:spPr/>
        <p:txBody>
          <a:bodyPr/>
          <a:lstStyle/>
          <a:p>
            <a:pPr lvl="0"/>
            <a:r>
              <a:rPr lang="en-GB"/>
              <a:t>Our Integrated Care Board and System </a:t>
            </a:r>
          </a:p>
        </p:txBody>
      </p:sp>
      <p:sp>
        <p:nvSpPr>
          <p:cNvPr id="5" name="TextBox 6">
            <a:extLst>
              <a:ext uri="{FF2B5EF4-FFF2-40B4-BE49-F238E27FC236}">
                <a16:creationId xmlns:a16="http://schemas.microsoft.com/office/drawing/2014/main" id="{6468BEEF-BFC8-18A8-AC06-2213E32BFFE2}"/>
              </a:ext>
            </a:extLst>
          </p:cNvPr>
          <p:cNvSpPr txBox="1"/>
          <p:nvPr/>
        </p:nvSpPr>
        <p:spPr>
          <a:xfrm>
            <a:off x="6341812" y="1297176"/>
            <a:ext cx="5453947" cy="4462756"/>
          </a:xfrm>
          <a:prstGeom prst="rect">
            <a:avLst/>
          </a:prstGeom>
          <a:solidFill>
            <a:srgbClr val="EDEDED"/>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2400" b="1" i="0" u="none" strike="noStrike" kern="0" cap="none" spc="0" baseline="0">
                <a:solidFill>
                  <a:srgbClr val="013C5B"/>
                </a:solidFill>
                <a:uFillTx/>
                <a:latin typeface="Arial" pitchFamily="34"/>
                <a:cs typeface="Arial" pitchFamily="34"/>
              </a:rPr>
              <a:t>Principles by which we’ll achieve it:</a:t>
            </a:r>
          </a:p>
          <a:p>
            <a:pPr marL="342900" marR="0" lvl="0" indent="-342900" algn="l" defTabSz="914400" rtl="0" fontAlgn="auto" hangingPunct="1">
              <a:lnSpc>
                <a:spcPct val="100000"/>
              </a:lnSpc>
              <a:spcBef>
                <a:spcPts val="0"/>
              </a:spcBef>
              <a:spcAft>
                <a:spcPts val="600"/>
              </a:spcAft>
              <a:buSzPct val="100000"/>
              <a:buFont typeface="Symbol" pitchFamily="18"/>
              <a:buChar char=""/>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Arial" pitchFamily="34"/>
                <a:ea typeface="Calibri" pitchFamily="34"/>
                <a:cs typeface="Arial" pitchFamily="34"/>
              </a:rPr>
              <a:t>Partnership:</a:t>
            </a:r>
            <a:r>
              <a:rPr lang="en-US" sz="2000" b="0" i="0" u="none" strike="noStrike" kern="1200" cap="none" spc="0" baseline="0">
                <a:solidFill>
                  <a:srgbClr val="000000"/>
                </a:solidFill>
                <a:uFillTx/>
                <a:latin typeface="Arial" pitchFamily="34"/>
                <a:ea typeface="Calibri" pitchFamily="34"/>
                <a:cs typeface="Arial" pitchFamily="34"/>
              </a:rPr>
              <a:t> We are a partnership of sovereign bodies coming together to achieve something greater than the sum of the partners. All partners have a voice and all partners have responsibility. </a:t>
            </a:r>
            <a:endParaRPr lang="en-GB" sz="2000" b="0" i="0" u="none" strike="noStrike" kern="1200" cap="none" spc="0" baseline="0">
              <a:solidFill>
                <a:srgbClr val="000000"/>
              </a:solidFill>
              <a:uFillTx/>
              <a:latin typeface="Arial" pitchFamily="34"/>
              <a:ea typeface="Calibri" pitchFamily="34"/>
              <a:cs typeface="Arial" pitchFamily="34"/>
            </a:endParaRPr>
          </a:p>
          <a:p>
            <a:pPr marL="342900" marR="0" lvl="0" indent="-342900" algn="l" defTabSz="914400" rtl="0" fontAlgn="auto" hangingPunct="1">
              <a:lnSpc>
                <a:spcPct val="100000"/>
              </a:lnSpc>
              <a:spcBef>
                <a:spcPts val="0"/>
              </a:spcBef>
              <a:spcAft>
                <a:spcPts val="600"/>
              </a:spcAft>
              <a:buSzPct val="100000"/>
              <a:buFont typeface="Symbol" pitchFamily="18"/>
              <a:buChar char=""/>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Arial" pitchFamily="34"/>
                <a:ea typeface="Calibri" pitchFamily="34"/>
                <a:cs typeface="Arial" pitchFamily="34"/>
              </a:rPr>
              <a:t>Subsidiarity:</a:t>
            </a:r>
            <a:r>
              <a:rPr lang="en-US" sz="2000" b="0" i="0" u="none" strike="noStrike" kern="1200" cap="none" spc="0" baseline="0">
                <a:solidFill>
                  <a:srgbClr val="000000"/>
                </a:solidFill>
                <a:uFillTx/>
                <a:latin typeface="Arial" pitchFamily="34"/>
                <a:ea typeface="Calibri" pitchFamily="34"/>
                <a:cs typeface="Arial" pitchFamily="34"/>
              </a:rPr>
              <a:t>  This means issues and decisions should be dealt at the most local level consistent with their effective resolution.</a:t>
            </a:r>
            <a:endParaRPr lang="en-GB" sz="2000" b="0" i="0" u="none" strike="noStrike" kern="1200" cap="none" spc="0" baseline="0">
              <a:solidFill>
                <a:srgbClr val="000000"/>
              </a:solidFill>
              <a:uFillTx/>
              <a:latin typeface="Arial" pitchFamily="34"/>
              <a:ea typeface="Calibri" pitchFamily="34"/>
              <a:cs typeface="Arial" pitchFamily="34"/>
            </a:endParaRPr>
          </a:p>
          <a:p>
            <a:pPr marL="342900" marR="0" lvl="0" indent="-342900" algn="l" defTabSz="914400" rtl="0" fontAlgn="auto" hangingPunct="1">
              <a:lnSpc>
                <a:spcPct val="100000"/>
              </a:lnSpc>
              <a:spcBef>
                <a:spcPts val="0"/>
              </a:spcBef>
              <a:spcAft>
                <a:spcPts val="600"/>
              </a:spcAft>
              <a:buSzPct val="100000"/>
              <a:buFont typeface="Symbol" pitchFamily="18"/>
              <a:buChar char=""/>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Arial" pitchFamily="34"/>
                <a:ea typeface="Calibri" pitchFamily="34"/>
                <a:cs typeface="Arial" pitchFamily="34"/>
              </a:rPr>
              <a:t>Accountability:</a:t>
            </a:r>
            <a:r>
              <a:rPr lang="en-US" sz="2000" b="0" i="0" u="none" strike="noStrike" kern="1200" cap="none" spc="0" baseline="0">
                <a:solidFill>
                  <a:srgbClr val="000000"/>
                </a:solidFill>
                <a:uFillTx/>
                <a:latin typeface="Arial" pitchFamily="34"/>
                <a:ea typeface="Calibri" pitchFamily="34"/>
                <a:cs typeface="Arial" pitchFamily="34"/>
              </a:rPr>
              <a:t> We value both supporting each other and being held to account by each other and our wider partners.</a:t>
            </a:r>
            <a:endParaRPr lang="en-GB" sz="2000" b="0" i="0" u="none" strike="noStrike" kern="1200" cap="none" spc="0" baseline="0">
              <a:solidFill>
                <a:srgbClr val="000000"/>
              </a:solidFill>
              <a:uFillTx/>
              <a:latin typeface="Arial" pitchFamily="34"/>
              <a:ea typeface="Calibri" pitchFamily="34"/>
              <a:cs typeface="Arial" pitchFamily="34"/>
            </a:endParaRPr>
          </a:p>
        </p:txBody>
      </p:sp>
      <p:sp>
        <p:nvSpPr>
          <p:cNvPr id="6" name="TextBox 7">
            <a:extLst>
              <a:ext uri="{FF2B5EF4-FFF2-40B4-BE49-F238E27FC236}">
                <a16:creationId xmlns:a16="http://schemas.microsoft.com/office/drawing/2014/main" id="{E630A8F7-A439-DF39-250A-CFA75FE87787}"/>
              </a:ext>
            </a:extLst>
          </p:cNvPr>
          <p:cNvSpPr txBox="1"/>
          <p:nvPr/>
        </p:nvSpPr>
        <p:spPr>
          <a:xfrm>
            <a:off x="396246" y="1315839"/>
            <a:ext cx="5453947" cy="46012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2400" b="1" i="0" u="none" strike="noStrike" kern="0" cap="none" spc="0" baseline="0">
                <a:solidFill>
                  <a:srgbClr val="013C5B"/>
                </a:solidFill>
                <a:uFillTx/>
                <a:latin typeface="Arial" pitchFamily="34"/>
                <a:cs typeface="Arial" pitchFamily="34"/>
              </a:rPr>
              <a:t>Our purpose:</a:t>
            </a:r>
          </a:p>
          <a:p>
            <a:pPr marL="342900" marR="0" lvl="0" indent="-342900" algn="l" defTabSz="914400" rtl="0" fontAlgn="auto" hangingPunct="1">
              <a:lnSpc>
                <a:spcPct val="100000"/>
              </a:lnSpc>
              <a:spcBef>
                <a:spcPts val="0"/>
              </a:spcBef>
              <a:spcAft>
                <a:spcPts val="600"/>
              </a:spcAft>
              <a:buSzPct val="100000"/>
              <a:buFont typeface="Symbol" pitchFamily="18"/>
              <a:buChar char=""/>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Arial" pitchFamily="34"/>
                <a:ea typeface="Calibri" pitchFamily="34"/>
                <a:cs typeface="Times New Roman" pitchFamily="18"/>
              </a:rPr>
              <a:t>Improve outcomes </a:t>
            </a:r>
            <a:r>
              <a:rPr lang="en-US" sz="2000" b="0" i="0" u="none" strike="noStrike" kern="1200" cap="none" spc="0" baseline="0">
                <a:solidFill>
                  <a:srgbClr val="000000"/>
                </a:solidFill>
                <a:uFillTx/>
                <a:latin typeface="Arial" pitchFamily="34"/>
                <a:ea typeface="Calibri" pitchFamily="34"/>
                <a:cs typeface="Times New Roman" pitchFamily="18"/>
              </a:rPr>
              <a:t>in south east London population health and health and care services</a:t>
            </a:r>
            <a:endParaRPr lang="en-GB" sz="2000" b="0" i="0" u="none" strike="noStrike" kern="1200" cap="none" spc="0" baseline="0">
              <a:solidFill>
                <a:srgbClr val="000000"/>
              </a:solidFill>
              <a:uFillTx/>
              <a:latin typeface="Calibri" pitchFamily="34"/>
              <a:ea typeface="Calibri" pitchFamily="34"/>
              <a:cs typeface="Times New Roman" pitchFamily="18"/>
            </a:endParaRPr>
          </a:p>
          <a:p>
            <a:pPr marL="342900" marR="0" lvl="0" indent="-342900" algn="l" defTabSz="914400" rtl="0" fontAlgn="auto" hangingPunct="1">
              <a:lnSpc>
                <a:spcPct val="100000"/>
              </a:lnSpc>
              <a:spcBef>
                <a:spcPts val="0"/>
              </a:spcBef>
              <a:spcAft>
                <a:spcPts val="600"/>
              </a:spcAft>
              <a:buSzPct val="100000"/>
              <a:buFont typeface="Symbol" pitchFamily="18"/>
              <a:buChar char=""/>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Arial" pitchFamily="34"/>
                <a:ea typeface="Calibri" pitchFamily="34"/>
                <a:cs typeface="Times New Roman" pitchFamily="18"/>
              </a:rPr>
              <a:t>Tackle inequalities </a:t>
            </a:r>
            <a:r>
              <a:rPr lang="en-US" sz="2000" b="0" i="0" u="none" strike="noStrike" kern="1200" cap="none" spc="0" baseline="0">
                <a:solidFill>
                  <a:srgbClr val="000000"/>
                </a:solidFill>
                <a:uFillTx/>
                <a:latin typeface="Arial" pitchFamily="34"/>
                <a:ea typeface="Calibri" pitchFamily="34"/>
                <a:cs typeface="Times New Roman" pitchFamily="18"/>
              </a:rPr>
              <a:t>in outcomes, experience and access suffered by the residents of south east London</a:t>
            </a:r>
            <a:endParaRPr lang="en-GB" sz="2000" b="0" i="0" u="none" strike="noStrike" kern="1200" cap="none" spc="0" baseline="0">
              <a:solidFill>
                <a:srgbClr val="000000"/>
              </a:solidFill>
              <a:uFillTx/>
              <a:latin typeface="Calibri" pitchFamily="34"/>
              <a:ea typeface="Calibri" pitchFamily="34"/>
              <a:cs typeface="Times New Roman" pitchFamily="18"/>
            </a:endParaRPr>
          </a:p>
          <a:p>
            <a:pPr marL="342900" marR="0" lvl="0" indent="-342900" algn="l" defTabSz="914400" rtl="0" fontAlgn="auto" hangingPunct="1">
              <a:lnSpc>
                <a:spcPct val="100000"/>
              </a:lnSpc>
              <a:spcBef>
                <a:spcPts val="0"/>
              </a:spcBef>
              <a:spcAft>
                <a:spcPts val="600"/>
              </a:spcAft>
              <a:buSzPct val="100000"/>
              <a:buFont typeface="Symbol" pitchFamily="18"/>
              <a:buChar char=""/>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Arial" pitchFamily="34"/>
                <a:ea typeface="Calibri" pitchFamily="34"/>
                <a:cs typeface="Times New Roman" pitchFamily="18"/>
              </a:rPr>
              <a:t>Enhance productivity and value for money </a:t>
            </a:r>
            <a:r>
              <a:rPr lang="en-US" sz="2000" b="0" i="0" u="none" strike="noStrike" kern="1200" cap="none" spc="0" baseline="0">
                <a:solidFill>
                  <a:srgbClr val="000000"/>
                </a:solidFill>
                <a:uFillTx/>
                <a:latin typeface="Arial" pitchFamily="34"/>
                <a:ea typeface="Calibri" pitchFamily="34"/>
                <a:cs typeface="Times New Roman" pitchFamily="18"/>
              </a:rPr>
              <a:t>in the in the use of health and care resources in south east London</a:t>
            </a:r>
            <a:endParaRPr lang="en-GB" sz="2000" b="0" i="0" u="none" strike="noStrike" kern="1200" cap="none" spc="0" baseline="0">
              <a:solidFill>
                <a:srgbClr val="000000"/>
              </a:solidFill>
              <a:uFillTx/>
              <a:latin typeface="Calibri" pitchFamily="34"/>
              <a:ea typeface="Calibri" pitchFamily="34"/>
              <a:cs typeface="Times New Roman" pitchFamily="18"/>
            </a:endParaRPr>
          </a:p>
          <a:p>
            <a:pPr marL="342900" marR="0" lvl="0" indent="-342900" algn="l" defTabSz="914400" rtl="0" fontAlgn="auto" hangingPunct="1">
              <a:lnSpc>
                <a:spcPct val="100000"/>
              </a:lnSpc>
              <a:spcBef>
                <a:spcPts val="0"/>
              </a:spcBef>
              <a:spcAft>
                <a:spcPts val="600"/>
              </a:spcAft>
              <a:buSzPct val="100000"/>
              <a:buFont typeface="Symbol" pitchFamily="18"/>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pitchFamily="34"/>
                <a:ea typeface="Calibri" pitchFamily="34"/>
                <a:cs typeface="Times New Roman" pitchFamily="18"/>
              </a:rPr>
              <a:t>Help the NHS support </a:t>
            </a:r>
            <a:r>
              <a:rPr lang="en-US" sz="2000" b="1" i="0" u="none" strike="noStrike" kern="1200" cap="none" spc="0" baseline="0">
                <a:solidFill>
                  <a:srgbClr val="000000"/>
                </a:solidFill>
                <a:uFillTx/>
                <a:latin typeface="Arial" pitchFamily="34"/>
                <a:ea typeface="Calibri" pitchFamily="34"/>
                <a:cs typeface="Times New Roman" pitchFamily="18"/>
              </a:rPr>
              <a:t>broader social and economic development</a:t>
            </a:r>
            <a:r>
              <a:rPr lang="en-US" sz="2000" b="0" i="0" u="none" strike="noStrike" kern="1200" cap="none" spc="0" baseline="0">
                <a:solidFill>
                  <a:srgbClr val="000000"/>
                </a:solidFill>
                <a:uFillTx/>
                <a:latin typeface="Arial" pitchFamily="34"/>
                <a:ea typeface="Calibri" pitchFamily="34"/>
                <a:cs typeface="Times New Roman" pitchFamily="18"/>
              </a:rPr>
              <a:t> in </a:t>
            </a:r>
            <a:r>
              <a:rPr lang="en-US" sz="2000" b="0" i="0" u="none" strike="noStrike" kern="0" cap="none" spc="0" baseline="0">
                <a:solidFill>
                  <a:srgbClr val="000000"/>
                </a:solidFill>
                <a:uFillTx/>
                <a:latin typeface="Arial" pitchFamily="34"/>
                <a:ea typeface="Calibri" pitchFamily="34"/>
                <a:cs typeface="Times New Roman" pitchFamily="18"/>
              </a:rPr>
              <a:t>s</a:t>
            </a:r>
            <a:r>
              <a:rPr lang="en-US" sz="2000" b="0" i="0" u="none" strike="noStrike" kern="1200" cap="none" spc="0" baseline="0">
                <a:solidFill>
                  <a:srgbClr val="000000"/>
                </a:solidFill>
                <a:uFillTx/>
                <a:latin typeface="Arial" pitchFamily="34"/>
                <a:ea typeface="Calibri" pitchFamily="34"/>
                <a:cs typeface="Times New Roman" pitchFamily="18"/>
              </a:rPr>
              <a:t>outh east London</a:t>
            </a:r>
            <a:endParaRPr lang="en-GB" sz="1800" b="0" i="0" u="none" strike="noStrike" kern="1200" cap="none" spc="0" baseline="0">
              <a:solidFill>
                <a:srgbClr val="000000"/>
              </a:solidFill>
              <a:uFillTx/>
              <a:latin typeface="Calibri" pitchFamily="34"/>
              <a:ea typeface="Calibri" pitchFamily="34"/>
              <a:cs typeface="Times New Roman" pitchFamily="1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2ADD50E1-C587-3A31-3554-8641AE3846D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164" imgH="8092" progId="">
                  <p:embed/>
                </p:oleObj>
              </mc:Choice>
              <mc:Fallback>
                <p:oleObj r:id="rId2" imgW="8164" imgH="8092" progId="">
                  <p:embed/>
                  <p:pic>
                    <p:nvPicPr>
                      <p:cNvPr id="0" name=""/>
                      <p:cNvPicPr/>
                      <p:nvPr/>
                    </p:nvPicPr>
                    <p:blipFill>
                      <a:blip r:embed="rId3"/>
                      <a:stretch>
                        <a:fillRect/>
                      </a:stretch>
                    </p:blipFill>
                    <p:spPr>
                      <a:xfrm>
                        <a:off x="1591" y="1591"/>
                        <a:ext cx="1591" cy="1591"/>
                      </a:xfrm>
                      <a:prstGeom prst="rect">
                        <a:avLst/>
                      </a:prstGeom>
                      <a:noFill/>
                      <a:ln cap="flat">
                        <a:noFill/>
                      </a:ln>
                    </p:spPr>
                  </p:pic>
                </p:oleObj>
              </mc:Fallback>
            </mc:AlternateContent>
          </a:graphicData>
        </a:graphic>
      </p:graphicFrame>
      <p:sp>
        <p:nvSpPr>
          <p:cNvPr id="3" name="Slide Number Placeholder 1">
            <a:extLst>
              <a:ext uri="{FF2B5EF4-FFF2-40B4-BE49-F238E27FC236}">
                <a16:creationId xmlns:a16="http://schemas.microsoft.com/office/drawing/2014/main" id="{393F5698-AEF7-EB3A-2EC0-C3387B494627}"/>
              </a:ext>
            </a:extLst>
          </p:cNvPr>
          <p:cNvSpPr txBox="1"/>
          <p:nvPr/>
        </p:nvSpPr>
        <p:spPr>
          <a:xfrm>
            <a:off x="10161590" y="6472242"/>
            <a:ext cx="1695453"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DC64AF-2FFC-4388-81A2-C728B9AA8455}" type="slidenum">
              <a:t>11</a:t>
            </a:fld>
            <a:endParaRPr lang="en-GB" sz="1200" b="1" i="0" u="none" strike="noStrike" kern="1200" cap="none" spc="0" baseline="0">
              <a:solidFill>
                <a:srgbClr val="013C5B"/>
              </a:solidFill>
              <a:uFillTx/>
              <a:latin typeface="Arial" pitchFamily="34"/>
              <a:cs typeface="Arial" pitchFamily="34"/>
            </a:endParaRPr>
          </a:p>
        </p:txBody>
      </p:sp>
      <p:sp>
        <p:nvSpPr>
          <p:cNvPr id="4" name="Title 3">
            <a:extLst>
              <a:ext uri="{FF2B5EF4-FFF2-40B4-BE49-F238E27FC236}">
                <a16:creationId xmlns:a16="http://schemas.microsoft.com/office/drawing/2014/main" id="{48958EF5-DAD2-0003-3E8C-A94862D577C8}"/>
              </a:ext>
            </a:extLst>
          </p:cNvPr>
          <p:cNvSpPr txBox="1">
            <a:spLocks noGrp="1"/>
          </p:cNvSpPr>
          <p:nvPr>
            <p:ph type="title"/>
          </p:nvPr>
        </p:nvSpPr>
        <p:spPr/>
        <p:txBody>
          <a:bodyPr/>
          <a:lstStyle/>
          <a:p>
            <a:pPr lvl="0"/>
            <a:r>
              <a:rPr lang="en-GB"/>
              <a:t>Understanding system language </a:t>
            </a:r>
          </a:p>
        </p:txBody>
      </p:sp>
      <p:graphicFrame>
        <p:nvGraphicFramePr>
          <p:cNvPr id="5" name="Table 7">
            <a:extLst>
              <a:ext uri="{FF2B5EF4-FFF2-40B4-BE49-F238E27FC236}">
                <a16:creationId xmlns:a16="http://schemas.microsoft.com/office/drawing/2014/main" id="{94361F6B-2CC2-3331-5887-0544D6F1A4BA}"/>
              </a:ext>
            </a:extLst>
          </p:cNvPr>
          <p:cNvGraphicFramePr>
            <a:graphicFrameLocks noGrp="1"/>
          </p:cNvGraphicFramePr>
          <p:nvPr/>
        </p:nvGraphicFramePr>
        <p:xfrm>
          <a:off x="334963" y="1160702"/>
          <a:ext cx="11542398" cy="5097039"/>
        </p:xfrm>
        <a:graphic>
          <a:graphicData uri="http://schemas.openxmlformats.org/drawingml/2006/table">
            <a:tbl>
              <a:tblPr firstRow="1" bandRow="1">
                <a:effectLst/>
                <a:tableStyleId>{BC89EF96-8CEA-46FF-86C4-4CE0E7609802}</a:tableStyleId>
              </a:tblPr>
              <a:tblGrid>
                <a:gridCol w="3097292">
                  <a:extLst>
                    <a:ext uri="{9D8B030D-6E8A-4147-A177-3AD203B41FA5}">
                      <a16:colId xmlns:a16="http://schemas.microsoft.com/office/drawing/2014/main" val="4119729791"/>
                    </a:ext>
                  </a:extLst>
                </a:gridCol>
                <a:gridCol w="8445105">
                  <a:extLst>
                    <a:ext uri="{9D8B030D-6E8A-4147-A177-3AD203B41FA5}">
                      <a16:colId xmlns:a16="http://schemas.microsoft.com/office/drawing/2014/main" val="1777461458"/>
                    </a:ext>
                  </a:extLst>
                </a:gridCol>
              </a:tblGrid>
              <a:tr h="831866">
                <a:tc>
                  <a:txBody>
                    <a:bodyPr/>
                    <a:lstStyle/>
                    <a:p>
                      <a:pPr lvl="0"/>
                      <a:r>
                        <a:rPr lang="en-GB" sz="1400" b="1">
                          <a:latin typeface="Arial" pitchFamily="34"/>
                          <a:cs typeface="Arial" pitchFamily="34"/>
                        </a:rPr>
                        <a:t>Integrated Care Systems (ICS)</a:t>
                      </a:r>
                    </a:p>
                  </a:txBody>
                  <a:tcPr anchor="ctr"/>
                </a:tc>
                <a:tc>
                  <a:txBody>
                    <a:bodyPr/>
                    <a:lstStyle/>
                    <a:p>
                      <a:pPr marL="0" marR="0" lvl="0" indent="0" algn="l" defTabSz="914400" rtl="0" fontAlgn="auto" hangingPunct="1">
                        <a:lnSpc>
                          <a:spcPct val="100000"/>
                        </a:lnSpc>
                        <a:spcBef>
                          <a:spcPts val="0"/>
                        </a:spcBef>
                        <a:spcAft>
                          <a:spcPts val="0"/>
                        </a:spcAft>
                        <a:buNone/>
                        <a:tabLst/>
                      </a:pPr>
                      <a:r>
                        <a:rPr lang="en-GB" sz="1400" b="0">
                          <a:solidFill>
                            <a:srgbClr val="000000"/>
                          </a:solidFill>
                          <a:latin typeface="Arial" pitchFamily="34"/>
                          <a:cs typeface="Arial" pitchFamily="34"/>
                        </a:rPr>
                        <a:t>The full range of organisations – the NHS, our local authorities, the voluntary, community, social enterprise (VCSE) sector, that play a role in organising and providing health and care in south east London and need to work together to better serve local people.</a:t>
                      </a:r>
                    </a:p>
                  </a:txBody>
                  <a:tcPr anchor="ctr"/>
                </a:tc>
                <a:extLst>
                  <a:ext uri="{0D108BD9-81ED-4DB2-BD59-A6C34878D82A}">
                    <a16:rowId xmlns:a16="http://schemas.microsoft.com/office/drawing/2014/main" val="3123165869"/>
                  </a:ext>
                </a:extLst>
              </a:tr>
              <a:tr h="752660">
                <a:tc>
                  <a:txBody>
                    <a:bodyPr/>
                    <a:lstStyle/>
                    <a:p>
                      <a:pPr lvl="0"/>
                      <a:r>
                        <a:rPr lang="en-GB" sz="1400" b="1">
                          <a:solidFill>
                            <a:srgbClr val="FFFFFF"/>
                          </a:solidFill>
                          <a:latin typeface="Arial" pitchFamily="34"/>
                          <a:cs typeface="Arial" pitchFamily="34"/>
                        </a:rPr>
                        <a:t>NHS South East London Integrated Care Board (ICB)</a:t>
                      </a:r>
                    </a:p>
                  </a:txBody>
                  <a:tcPr anchor="ctr"/>
                </a:tc>
                <a:tc>
                  <a:txBody>
                    <a:bodyPr/>
                    <a:lstStyle/>
                    <a:p>
                      <a:pPr marL="0" marR="0" lvl="0" indent="0" algn="l" defTabSz="914400" rtl="0" fontAlgn="auto" hangingPunct="1">
                        <a:lnSpc>
                          <a:spcPct val="100000"/>
                        </a:lnSpc>
                        <a:spcBef>
                          <a:spcPts val="0"/>
                        </a:spcBef>
                        <a:spcAft>
                          <a:spcPts val="0"/>
                        </a:spcAft>
                        <a:buNone/>
                        <a:tabLst/>
                      </a:pPr>
                      <a:r>
                        <a:rPr lang="en-GB" sz="1400">
                          <a:solidFill>
                            <a:srgbClr val="FFFFFF"/>
                          </a:solidFill>
                          <a:latin typeface="Arial" pitchFamily="34"/>
                          <a:cs typeface="Arial" pitchFamily="34"/>
                        </a:rPr>
                        <a:t>A group of senior leaders appointed from across our health and care system responsible for allocating resources, high-level planning and overseeing the performance of our health and care system. The NHS South East London ICB is the legal name for the board and the public name for the ICB is NHS South East London. </a:t>
                      </a:r>
                    </a:p>
                  </a:txBody>
                  <a:tcPr anchor="ctr"/>
                </a:tc>
                <a:extLst>
                  <a:ext uri="{0D108BD9-81ED-4DB2-BD59-A6C34878D82A}">
                    <a16:rowId xmlns:a16="http://schemas.microsoft.com/office/drawing/2014/main" val="1312941348"/>
                  </a:ext>
                </a:extLst>
              </a:tr>
              <a:tr h="919685">
                <a:tc>
                  <a:txBody>
                    <a:bodyPr/>
                    <a:lstStyle/>
                    <a:p>
                      <a:pPr lvl="0"/>
                      <a:r>
                        <a:rPr lang="en-GB" sz="1400" b="1">
                          <a:latin typeface="Arial" pitchFamily="34"/>
                          <a:cs typeface="Arial" pitchFamily="34"/>
                        </a:rPr>
                        <a:t>Integrated Care Partnership (ICP)</a:t>
                      </a:r>
                    </a:p>
                  </a:txBody>
                  <a:tcPr anchor="ctr"/>
                </a:tc>
                <a:tc>
                  <a:txBody>
                    <a:bodyPr/>
                    <a:lstStyle/>
                    <a:p>
                      <a:pPr marL="0" marR="0" lvl="0" indent="0" algn="l" defTabSz="914400" rtl="0" fontAlgn="auto" hangingPunct="1">
                        <a:lnSpc>
                          <a:spcPct val="100000"/>
                        </a:lnSpc>
                        <a:spcBef>
                          <a:spcPts val="0"/>
                        </a:spcBef>
                        <a:spcAft>
                          <a:spcPts val="0"/>
                        </a:spcAft>
                        <a:buNone/>
                        <a:tabLst/>
                      </a:pPr>
                      <a:r>
                        <a:rPr lang="en-GB" sz="1400">
                          <a:solidFill>
                            <a:srgbClr val="000000"/>
                          </a:solidFill>
                          <a:latin typeface="Arial" pitchFamily="34"/>
                          <a:cs typeface="Arial" pitchFamily="34"/>
                        </a:rPr>
                        <a:t>A group of senior leaders including leaders of the Integrated Care Board, our local authorities, our NHS providers, the VCSE and Healthwatch with specific responsibilities for helping to set and oversee strategic direction for our system.</a:t>
                      </a:r>
                    </a:p>
                  </a:txBody>
                  <a:tcPr anchor="ctr"/>
                </a:tc>
                <a:extLst>
                  <a:ext uri="{0D108BD9-81ED-4DB2-BD59-A6C34878D82A}">
                    <a16:rowId xmlns:a16="http://schemas.microsoft.com/office/drawing/2014/main" val="3037335963"/>
                  </a:ext>
                </a:extLst>
              </a:tr>
              <a:tr h="831866">
                <a:tc>
                  <a:txBody>
                    <a:bodyPr/>
                    <a:lstStyle/>
                    <a:p>
                      <a:pPr lvl="0"/>
                      <a:r>
                        <a:rPr lang="en-GB" sz="1400" b="1">
                          <a:solidFill>
                            <a:srgbClr val="FFFFFF"/>
                          </a:solidFill>
                          <a:latin typeface="Arial" pitchFamily="34"/>
                          <a:cs typeface="Arial" pitchFamily="34"/>
                        </a:rPr>
                        <a:t>Provider Collaboratives (PCs)</a:t>
                      </a:r>
                    </a:p>
                  </a:txBody>
                  <a:tcPr anchor="ctr"/>
                </a:tc>
                <a:tc>
                  <a:txBody>
                    <a:bodyPr/>
                    <a:lstStyle/>
                    <a:p>
                      <a:pPr marL="0" marR="0" lvl="0" indent="0" algn="l" defTabSz="914400" rtl="0" fontAlgn="auto" hangingPunct="1">
                        <a:lnSpc>
                          <a:spcPct val="100000"/>
                        </a:lnSpc>
                        <a:spcBef>
                          <a:spcPts val="0"/>
                        </a:spcBef>
                        <a:spcAft>
                          <a:spcPts val="0"/>
                        </a:spcAft>
                        <a:buNone/>
                        <a:tabLst/>
                      </a:pPr>
                      <a:r>
                        <a:rPr lang="en-GB" sz="1400">
                          <a:solidFill>
                            <a:srgbClr val="FFFFFF"/>
                          </a:solidFill>
                          <a:latin typeface="Arial" pitchFamily="34"/>
                          <a:cs typeface="Arial" pitchFamily="34"/>
                        </a:rPr>
                        <a:t>Partnerships between groups of NHS providers such as our acute providers and our mental health providers, responsible for working together to make better use of resources and improve the quality of more specialist services.</a:t>
                      </a:r>
                    </a:p>
                  </a:txBody>
                  <a:tcPr anchor="ctr"/>
                </a:tc>
                <a:extLst>
                  <a:ext uri="{0D108BD9-81ED-4DB2-BD59-A6C34878D82A}">
                    <a16:rowId xmlns:a16="http://schemas.microsoft.com/office/drawing/2014/main" val="467320953"/>
                  </a:ext>
                </a:extLst>
              </a:tr>
              <a:tr h="720154">
                <a:tc>
                  <a:txBody>
                    <a:bodyPr/>
                    <a:lstStyle/>
                    <a:p>
                      <a:pPr lvl="0"/>
                      <a:r>
                        <a:rPr lang="en-GB" sz="1400" b="1">
                          <a:latin typeface="Arial" pitchFamily="34"/>
                          <a:cs typeface="Arial" pitchFamily="34"/>
                        </a:rPr>
                        <a:t>Local Care Partnership (LCP)</a:t>
                      </a:r>
                    </a:p>
                  </a:txBody>
                  <a:tcPr anchor="ctr"/>
                </a:tc>
                <a:tc>
                  <a:txBody>
                    <a:bodyPr/>
                    <a:lstStyle/>
                    <a:p>
                      <a:pPr marL="0" marR="0" lvl="0" indent="0" algn="l" defTabSz="914400" rtl="0" fontAlgn="auto" hangingPunct="1">
                        <a:lnSpc>
                          <a:spcPct val="100000"/>
                        </a:lnSpc>
                        <a:spcBef>
                          <a:spcPts val="0"/>
                        </a:spcBef>
                        <a:spcAft>
                          <a:spcPts val="0"/>
                        </a:spcAft>
                        <a:buNone/>
                        <a:tabLst/>
                      </a:pPr>
                      <a:r>
                        <a:rPr lang="en-GB" sz="1400">
                          <a:solidFill>
                            <a:srgbClr val="000000"/>
                          </a:solidFill>
                          <a:latin typeface="Arial" pitchFamily="34"/>
                          <a:cs typeface="Arial" pitchFamily="34"/>
                        </a:rPr>
                        <a:t>Partnerships between our local authorities, NHS organisations and the VCSE in our boroughs responsible for developing and overseeing out of hospital care.</a:t>
                      </a:r>
                    </a:p>
                  </a:txBody>
                  <a:tcPr anchor="ctr"/>
                </a:tc>
                <a:extLst>
                  <a:ext uri="{0D108BD9-81ED-4DB2-BD59-A6C34878D82A}">
                    <a16:rowId xmlns:a16="http://schemas.microsoft.com/office/drawing/2014/main" val="3935834389"/>
                  </a:ext>
                </a:extLst>
              </a:tr>
              <a:tr h="848590">
                <a:tc>
                  <a:txBody>
                    <a:bodyPr/>
                    <a:lstStyle/>
                    <a:p>
                      <a:pPr lvl="0"/>
                      <a:r>
                        <a:rPr lang="en-GB" sz="1400" b="1">
                          <a:solidFill>
                            <a:srgbClr val="FFFFFF"/>
                          </a:solidFill>
                          <a:latin typeface="Arial" pitchFamily="34"/>
                          <a:cs typeface="Arial" pitchFamily="34"/>
                        </a:rPr>
                        <a:t>Primary Care Networks (PCNs) </a:t>
                      </a:r>
                    </a:p>
                  </a:txBody>
                  <a:tcPr anchor="ctr"/>
                </a:tc>
                <a:tc>
                  <a:txBody>
                    <a:bodyPr/>
                    <a:lstStyle/>
                    <a:p>
                      <a:pPr lvl="0"/>
                      <a:r>
                        <a:rPr lang="en-GB" sz="1400" b="0">
                          <a:solidFill>
                            <a:srgbClr val="FFFFFF"/>
                          </a:solidFill>
                          <a:latin typeface="Arial" pitchFamily="34"/>
                          <a:cs typeface="Arial" pitchFamily="34"/>
                        </a:rPr>
                        <a:t>GP practices working together with community, mental health, social care, pharmacy, hospital, voluntary, community and social enterprise services in their local areas.</a:t>
                      </a:r>
                    </a:p>
                  </a:txBody>
                  <a:tcPr anchor="ctr"/>
                </a:tc>
                <a:extLst>
                  <a:ext uri="{0D108BD9-81ED-4DB2-BD59-A6C34878D82A}">
                    <a16:rowId xmlns:a16="http://schemas.microsoft.com/office/drawing/2014/main" val="66093213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838839515">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037DD45-8360-C67A-C2DE-C622CFC09945}"/>
              </a:ext>
            </a:extLst>
          </p:cNvPr>
          <p:cNvSpPr txBox="1">
            <a:spLocks noGrp="1"/>
          </p:cNvSpPr>
          <p:nvPr>
            <p:ph type="title"/>
          </p:nvPr>
        </p:nvSpPr>
        <p:spPr/>
        <p:txBody>
          <a:bodyPr/>
          <a:lstStyle/>
          <a:p>
            <a:pPr lvl="0"/>
            <a:r>
              <a:rPr lang="en-GB"/>
              <a:t>How does the NHS in England work and how is it changing?</a:t>
            </a:r>
          </a:p>
        </p:txBody>
      </p:sp>
      <p:pic>
        <p:nvPicPr>
          <p:cNvPr id="3" name="Picture 4">
            <a:hlinkClick r:id="rId2"/>
            <a:extLst>
              <a:ext uri="{FF2B5EF4-FFF2-40B4-BE49-F238E27FC236}">
                <a16:creationId xmlns:a16="http://schemas.microsoft.com/office/drawing/2014/main" id="{3A33601C-CDB0-D422-0AB3-CAD6ACE780A7}"/>
              </a:ext>
            </a:extLst>
          </p:cNvPr>
          <p:cNvPicPr>
            <a:picLocks noChangeAspect="1"/>
          </p:cNvPicPr>
          <p:nvPr/>
        </p:nvPicPr>
        <p:blipFill>
          <a:blip r:embed="rId3"/>
          <a:srcRect l="7931" t="13797" r="8792" b="11403"/>
          <a:stretch>
            <a:fillRect/>
          </a:stretch>
        </p:blipFill>
        <p:spPr>
          <a:xfrm>
            <a:off x="2023311" y="1539438"/>
            <a:ext cx="8145374" cy="4572603"/>
          </a:xfrm>
          <a:prstGeom prst="rect">
            <a:avLst/>
          </a:prstGeom>
          <a:noFill/>
          <a:ln cap="flat">
            <a:noFill/>
          </a:ln>
        </p:spPr>
      </p:pic>
      <p:sp>
        <p:nvSpPr>
          <p:cNvPr id="4" name="TextBox 8">
            <a:extLst>
              <a:ext uri="{FF2B5EF4-FFF2-40B4-BE49-F238E27FC236}">
                <a16:creationId xmlns:a16="http://schemas.microsoft.com/office/drawing/2014/main" id="{BCA2870C-8D93-ABBB-140E-27B911AD4190}"/>
              </a:ext>
            </a:extLst>
          </p:cNvPr>
          <p:cNvSpPr txBox="1"/>
          <p:nvPr/>
        </p:nvSpPr>
        <p:spPr>
          <a:xfrm>
            <a:off x="2023311" y="6130823"/>
            <a:ext cx="8145374"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hlinkClick r:id="rId2"/>
              </a:rPr>
              <a:t>https://www.kingsfund.org.uk/audio-video/how-does-nhs-in-england-work</a:t>
            </a:r>
            <a:r>
              <a:rPr lang="en-GB" sz="1800" b="0" i="0" u="none" strike="noStrike" kern="1200" cap="none" spc="0" baseline="0">
                <a:solidFill>
                  <a:srgbClr val="000000"/>
                </a:solidFill>
                <a:uFillTx/>
                <a:latin typeface="Arial" pitchFamily="34"/>
                <a:cs typeface="Arial" pitchFamily="34"/>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838839514">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4160B19-C8FA-8392-44E6-5B9CF4CCC010}"/>
              </a:ext>
            </a:extLst>
          </p:cNvPr>
          <p:cNvSpPr txBox="1">
            <a:spLocks noGrp="1"/>
          </p:cNvSpPr>
          <p:nvPr>
            <p:ph type="title"/>
          </p:nvPr>
        </p:nvSpPr>
        <p:spPr/>
        <p:txBody>
          <a:bodyPr/>
          <a:lstStyle/>
          <a:p>
            <a:pPr lvl="0"/>
            <a:r>
              <a:rPr lang="en-GB"/>
              <a:t>The journey to Integrated Care Systems (ICS)</a:t>
            </a:r>
          </a:p>
        </p:txBody>
      </p:sp>
      <p:sp>
        <p:nvSpPr>
          <p:cNvPr id="3" name="Slide Number Placeholder 17">
            <a:extLst>
              <a:ext uri="{FF2B5EF4-FFF2-40B4-BE49-F238E27FC236}">
                <a16:creationId xmlns:a16="http://schemas.microsoft.com/office/drawing/2014/main" id="{43494BC8-FE6E-B827-3F96-D2C9D14D61EC}"/>
              </a:ext>
            </a:extLst>
          </p:cNvPr>
          <p:cNvSpPr txBox="1"/>
          <p:nvPr/>
        </p:nvSpPr>
        <p:spPr>
          <a:xfrm>
            <a:off x="9296403" y="6356351"/>
            <a:ext cx="2743200"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DEC724-966C-4308-B574-3110EFE29A2E}" type="slidenum">
              <a:t>3</a:t>
            </a:fld>
            <a:endParaRPr lang="en-GB" sz="1800" b="0" i="0" u="none" strike="noStrike" kern="1200" cap="none" spc="0" baseline="0">
              <a:solidFill>
                <a:srgbClr val="000000"/>
              </a:solidFill>
              <a:uFillTx/>
              <a:latin typeface="Calibri"/>
            </a:endParaRPr>
          </a:p>
        </p:txBody>
      </p:sp>
      <p:sp>
        <p:nvSpPr>
          <p:cNvPr id="4" name="Right Arrow Callout 1">
            <a:extLst>
              <a:ext uri="{FF2B5EF4-FFF2-40B4-BE49-F238E27FC236}">
                <a16:creationId xmlns:a16="http://schemas.microsoft.com/office/drawing/2014/main" id="{D0BBA7ED-45EB-46DD-8910-BD488DBF19FE}"/>
              </a:ext>
            </a:extLst>
          </p:cNvPr>
          <p:cNvSpPr/>
          <p:nvPr/>
        </p:nvSpPr>
        <p:spPr>
          <a:xfrm>
            <a:off x="171450" y="1066803"/>
            <a:ext cx="3200400" cy="2628899"/>
          </a:xfrm>
          <a:custGeom>
            <a:avLst/>
            <a:gdLst>
              <a:gd name="f0" fmla="val 10800000"/>
              <a:gd name="f1" fmla="val 5400000"/>
              <a:gd name="f2" fmla="val 180"/>
              <a:gd name="f3" fmla="val w"/>
              <a:gd name="f4" fmla="val h"/>
              <a:gd name="f5" fmla="val ss"/>
              <a:gd name="f6" fmla="val 0"/>
              <a:gd name="f7" fmla="val 25000"/>
              <a:gd name="f8" fmla="val 64977"/>
              <a:gd name="f9" fmla="+- 0 0 -36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1 f27 1"/>
              <a:gd name="f36" fmla="*/ f30 f27 1"/>
              <a:gd name="f37" fmla="*/ f33 1 2"/>
              <a:gd name="f38" fmla="min f34 f33"/>
              <a:gd name="f39" fmla="*/ f34 f8 1"/>
              <a:gd name="f40" fmla="+- f6 f37 0"/>
              <a:gd name="f41" fmla="*/ f38 f7 1"/>
              <a:gd name="f42" fmla="*/ f39 1 100000"/>
              <a:gd name="f43" fmla="*/ f41 1 100000"/>
              <a:gd name="f44" fmla="*/ f41 1 200000"/>
              <a:gd name="f45" fmla="*/ f42 1 2"/>
              <a:gd name="f46" fmla="*/ f42 f27 1"/>
              <a:gd name="f47" fmla="*/ f40 f27 1"/>
              <a:gd name="f48" fmla="+- f40 0 f43"/>
              <a:gd name="f49" fmla="+- f40 0 f44"/>
              <a:gd name="f50" fmla="+- f40 f44 0"/>
              <a:gd name="f51" fmla="+- f40 f43 0"/>
              <a:gd name="f52" fmla="+- f30 0 f43"/>
              <a:gd name="f53" fmla="*/ f45 f27 1"/>
              <a:gd name="f54" fmla="*/ f49 f27 1"/>
              <a:gd name="f55" fmla="*/ f52 f27 1"/>
              <a:gd name="f56" fmla="*/ f48 f27 1"/>
              <a:gd name="f57" fmla="*/ f51 f27 1"/>
              <a:gd name="f58" fmla="*/ f50 f27 1"/>
            </a:gdLst>
            <a:ahLst/>
            <a:cxnLst>
              <a:cxn ang="3cd4">
                <a:pos x="hc" y="t"/>
              </a:cxn>
              <a:cxn ang="0">
                <a:pos x="r" y="vc"/>
              </a:cxn>
              <a:cxn ang="cd4">
                <a:pos x="hc" y="b"/>
              </a:cxn>
              <a:cxn ang="cd2">
                <a:pos x="l" y="vc"/>
              </a:cxn>
              <a:cxn ang="f25">
                <a:pos x="f53" y="f32"/>
              </a:cxn>
              <a:cxn ang="f26">
                <a:pos x="f53" y="f35"/>
              </a:cxn>
            </a:cxnLst>
            <a:rect l="f32" t="f32" r="f46" b="f35"/>
            <a:pathLst>
              <a:path>
                <a:moveTo>
                  <a:pt x="f32" y="f32"/>
                </a:moveTo>
                <a:lnTo>
                  <a:pt x="f46" y="f32"/>
                </a:lnTo>
                <a:lnTo>
                  <a:pt x="f46" y="f54"/>
                </a:lnTo>
                <a:lnTo>
                  <a:pt x="f55" y="f54"/>
                </a:lnTo>
                <a:lnTo>
                  <a:pt x="f55" y="f56"/>
                </a:lnTo>
                <a:lnTo>
                  <a:pt x="f36" y="f47"/>
                </a:lnTo>
                <a:lnTo>
                  <a:pt x="f55" y="f57"/>
                </a:lnTo>
                <a:lnTo>
                  <a:pt x="f55" y="f58"/>
                </a:lnTo>
                <a:lnTo>
                  <a:pt x="f46" y="f58"/>
                </a:lnTo>
                <a:lnTo>
                  <a:pt x="f46" y="f35"/>
                </a:lnTo>
                <a:lnTo>
                  <a:pt x="f32" y="f35"/>
                </a:lnTo>
                <a:close/>
              </a:path>
            </a:pathLst>
          </a:cu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0" i="0" u="none" strike="noStrike" kern="1200" cap="none" spc="0" baseline="0">
                <a:solidFill>
                  <a:srgbClr val="000000"/>
                </a:solidFill>
                <a:uFillTx/>
                <a:latin typeface="Arial" pitchFamily="34"/>
                <a:cs typeface="Arial" pitchFamily="34"/>
              </a:rPr>
              <a:t>NHS Long Term Plan (2019) confirmed all parts of England would be served by an ICS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500" b="0" i="0" u="none" strike="noStrike" kern="1200" cap="none" spc="0" baseline="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0" i="0" u="none" strike="noStrike" kern="1200" cap="none" spc="0" baseline="0">
                <a:solidFill>
                  <a:srgbClr val="000000"/>
                </a:solidFill>
                <a:uFillTx/>
                <a:latin typeface="Arial" pitchFamily="34"/>
                <a:cs typeface="Arial" pitchFamily="34"/>
              </a:rPr>
              <a:t>Our Healthier South East London becomes one of the first 15 ICSs in England.</a:t>
            </a:r>
          </a:p>
        </p:txBody>
      </p:sp>
      <p:sp>
        <p:nvSpPr>
          <p:cNvPr id="5" name="Right Arrow Callout 6">
            <a:extLst>
              <a:ext uri="{FF2B5EF4-FFF2-40B4-BE49-F238E27FC236}">
                <a16:creationId xmlns:a16="http://schemas.microsoft.com/office/drawing/2014/main" id="{5886F83D-38E4-F3E1-7B5D-2FFA3568EC66}"/>
              </a:ext>
            </a:extLst>
          </p:cNvPr>
          <p:cNvSpPr/>
          <p:nvPr/>
        </p:nvSpPr>
        <p:spPr>
          <a:xfrm>
            <a:off x="3543299" y="1066803"/>
            <a:ext cx="2914650" cy="2628899"/>
          </a:xfrm>
          <a:custGeom>
            <a:avLst/>
            <a:gdLst>
              <a:gd name="f0" fmla="val 10800000"/>
              <a:gd name="f1" fmla="val 5400000"/>
              <a:gd name="f2" fmla="val 180"/>
              <a:gd name="f3" fmla="val w"/>
              <a:gd name="f4" fmla="val h"/>
              <a:gd name="f5" fmla="val ss"/>
              <a:gd name="f6" fmla="val 0"/>
              <a:gd name="f7" fmla="val 25000"/>
              <a:gd name="f8" fmla="val 64977"/>
              <a:gd name="f9" fmla="+- 0 0 -36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1 f27 1"/>
              <a:gd name="f36" fmla="*/ f30 f27 1"/>
              <a:gd name="f37" fmla="*/ f33 1 2"/>
              <a:gd name="f38" fmla="min f34 f33"/>
              <a:gd name="f39" fmla="*/ f34 f8 1"/>
              <a:gd name="f40" fmla="+- f6 f37 0"/>
              <a:gd name="f41" fmla="*/ f38 f7 1"/>
              <a:gd name="f42" fmla="*/ f39 1 100000"/>
              <a:gd name="f43" fmla="*/ f41 1 100000"/>
              <a:gd name="f44" fmla="*/ f41 1 200000"/>
              <a:gd name="f45" fmla="*/ f42 1 2"/>
              <a:gd name="f46" fmla="*/ f42 f27 1"/>
              <a:gd name="f47" fmla="*/ f40 f27 1"/>
              <a:gd name="f48" fmla="+- f40 0 f43"/>
              <a:gd name="f49" fmla="+- f40 0 f44"/>
              <a:gd name="f50" fmla="+- f40 f44 0"/>
              <a:gd name="f51" fmla="+- f40 f43 0"/>
              <a:gd name="f52" fmla="+- f30 0 f43"/>
              <a:gd name="f53" fmla="*/ f45 f27 1"/>
              <a:gd name="f54" fmla="*/ f49 f27 1"/>
              <a:gd name="f55" fmla="*/ f52 f27 1"/>
              <a:gd name="f56" fmla="*/ f48 f27 1"/>
              <a:gd name="f57" fmla="*/ f51 f27 1"/>
              <a:gd name="f58" fmla="*/ f50 f27 1"/>
            </a:gdLst>
            <a:ahLst/>
            <a:cxnLst>
              <a:cxn ang="3cd4">
                <a:pos x="hc" y="t"/>
              </a:cxn>
              <a:cxn ang="0">
                <a:pos x="r" y="vc"/>
              </a:cxn>
              <a:cxn ang="cd4">
                <a:pos x="hc" y="b"/>
              </a:cxn>
              <a:cxn ang="cd2">
                <a:pos x="l" y="vc"/>
              </a:cxn>
              <a:cxn ang="f25">
                <a:pos x="f53" y="f32"/>
              </a:cxn>
              <a:cxn ang="f26">
                <a:pos x="f53" y="f35"/>
              </a:cxn>
            </a:cxnLst>
            <a:rect l="f32" t="f32" r="f46" b="f35"/>
            <a:pathLst>
              <a:path>
                <a:moveTo>
                  <a:pt x="f32" y="f32"/>
                </a:moveTo>
                <a:lnTo>
                  <a:pt x="f46" y="f32"/>
                </a:lnTo>
                <a:lnTo>
                  <a:pt x="f46" y="f54"/>
                </a:lnTo>
                <a:lnTo>
                  <a:pt x="f55" y="f54"/>
                </a:lnTo>
                <a:lnTo>
                  <a:pt x="f55" y="f56"/>
                </a:lnTo>
                <a:lnTo>
                  <a:pt x="f36" y="f47"/>
                </a:lnTo>
                <a:lnTo>
                  <a:pt x="f55" y="f57"/>
                </a:lnTo>
                <a:lnTo>
                  <a:pt x="f55" y="f58"/>
                </a:lnTo>
                <a:lnTo>
                  <a:pt x="f46" y="f58"/>
                </a:lnTo>
                <a:lnTo>
                  <a:pt x="f46" y="f35"/>
                </a:lnTo>
                <a:lnTo>
                  <a:pt x="f32" y="f35"/>
                </a:lnTo>
                <a:close/>
              </a:path>
            </a:pathLst>
          </a:custGeom>
          <a:solidFill>
            <a:srgbClr val="DAE3F3"/>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0" i="0" u="none" strike="noStrike" kern="1200" cap="none" spc="0" baseline="0">
                <a:solidFill>
                  <a:srgbClr val="000000"/>
                </a:solidFill>
                <a:uFillTx/>
                <a:latin typeface="Arial" pitchFamily="34"/>
                <a:ea typeface="Calibri" pitchFamily="34"/>
                <a:cs typeface="Arial" pitchFamily="34"/>
              </a:rPr>
              <a:t>April 2020: NHS South East London CCG became a statutory organisation – putting us in a position ready for progressing into ICS arrangements</a:t>
            </a:r>
          </a:p>
        </p:txBody>
      </p:sp>
      <p:sp>
        <p:nvSpPr>
          <p:cNvPr id="6" name="Right Arrow Callout 7">
            <a:extLst>
              <a:ext uri="{FF2B5EF4-FFF2-40B4-BE49-F238E27FC236}">
                <a16:creationId xmlns:a16="http://schemas.microsoft.com/office/drawing/2014/main" id="{90892F69-D1A2-F2E6-EAC8-BE962383D69D}"/>
              </a:ext>
            </a:extLst>
          </p:cNvPr>
          <p:cNvSpPr/>
          <p:nvPr/>
        </p:nvSpPr>
        <p:spPr>
          <a:xfrm>
            <a:off x="6581778" y="1066803"/>
            <a:ext cx="3228974" cy="2628899"/>
          </a:xfrm>
          <a:custGeom>
            <a:avLst/>
            <a:gdLst>
              <a:gd name="f0" fmla="val 10800000"/>
              <a:gd name="f1" fmla="val 5400000"/>
              <a:gd name="f2" fmla="val 180"/>
              <a:gd name="f3" fmla="val w"/>
              <a:gd name="f4" fmla="val h"/>
              <a:gd name="f5" fmla="val ss"/>
              <a:gd name="f6" fmla="val 0"/>
              <a:gd name="f7" fmla="val 25000"/>
              <a:gd name="f8" fmla="val 64977"/>
              <a:gd name="f9" fmla="+- 0 0 -36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1 f27 1"/>
              <a:gd name="f36" fmla="*/ f30 f27 1"/>
              <a:gd name="f37" fmla="*/ f33 1 2"/>
              <a:gd name="f38" fmla="min f34 f33"/>
              <a:gd name="f39" fmla="*/ f34 f8 1"/>
              <a:gd name="f40" fmla="+- f6 f37 0"/>
              <a:gd name="f41" fmla="*/ f38 f7 1"/>
              <a:gd name="f42" fmla="*/ f39 1 100000"/>
              <a:gd name="f43" fmla="*/ f41 1 100000"/>
              <a:gd name="f44" fmla="*/ f41 1 200000"/>
              <a:gd name="f45" fmla="*/ f42 1 2"/>
              <a:gd name="f46" fmla="*/ f42 f27 1"/>
              <a:gd name="f47" fmla="*/ f40 f27 1"/>
              <a:gd name="f48" fmla="+- f40 0 f43"/>
              <a:gd name="f49" fmla="+- f40 0 f44"/>
              <a:gd name="f50" fmla="+- f40 f44 0"/>
              <a:gd name="f51" fmla="+- f40 f43 0"/>
              <a:gd name="f52" fmla="+- f30 0 f43"/>
              <a:gd name="f53" fmla="*/ f45 f27 1"/>
              <a:gd name="f54" fmla="*/ f49 f27 1"/>
              <a:gd name="f55" fmla="*/ f52 f27 1"/>
              <a:gd name="f56" fmla="*/ f48 f27 1"/>
              <a:gd name="f57" fmla="*/ f51 f27 1"/>
              <a:gd name="f58" fmla="*/ f50 f27 1"/>
            </a:gdLst>
            <a:ahLst/>
            <a:cxnLst>
              <a:cxn ang="3cd4">
                <a:pos x="hc" y="t"/>
              </a:cxn>
              <a:cxn ang="0">
                <a:pos x="r" y="vc"/>
              </a:cxn>
              <a:cxn ang="cd4">
                <a:pos x="hc" y="b"/>
              </a:cxn>
              <a:cxn ang="cd2">
                <a:pos x="l" y="vc"/>
              </a:cxn>
              <a:cxn ang="f25">
                <a:pos x="f53" y="f32"/>
              </a:cxn>
              <a:cxn ang="f26">
                <a:pos x="f53" y="f35"/>
              </a:cxn>
            </a:cxnLst>
            <a:rect l="f32" t="f32" r="f46" b="f35"/>
            <a:pathLst>
              <a:path>
                <a:moveTo>
                  <a:pt x="f32" y="f32"/>
                </a:moveTo>
                <a:lnTo>
                  <a:pt x="f46" y="f32"/>
                </a:lnTo>
                <a:lnTo>
                  <a:pt x="f46" y="f54"/>
                </a:lnTo>
                <a:lnTo>
                  <a:pt x="f55" y="f54"/>
                </a:lnTo>
                <a:lnTo>
                  <a:pt x="f55" y="f56"/>
                </a:lnTo>
                <a:lnTo>
                  <a:pt x="f36" y="f47"/>
                </a:lnTo>
                <a:lnTo>
                  <a:pt x="f55" y="f57"/>
                </a:lnTo>
                <a:lnTo>
                  <a:pt x="f55" y="f58"/>
                </a:lnTo>
                <a:lnTo>
                  <a:pt x="f46" y="f58"/>
                </a:lnTo>
                <a:lnTo>
                  <a:pt x="f46" y="f35"/>
                </a:lnTo>
                <a:lnTo>
                  <a:pt x="f32" y="f35"/>
                </a:lnTo>
                <a:close/>
              </a:path>
            </a:pathLst>
          </a:custGeom>
          <a:solidFill>
            <a:srgbClr val="B4C7E7"/>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pitchFamily="34"/>
                <a:ea typeface="Calibri" pitchFamily="34"/>
                <a:cs typeface="Arial" pitchFamily="34"/>
              </a:rPr>
              <a:t>November 2020: NHS England and Improvement (NHSEI) published </a:t>
            </a:r>
            <a:r>
              <a:rPr lang="en-GB" sz="1600" b="0" i="1" u="none" strike="noStrike" kern="1200" cap="none" spc="0" baseline="0">
                <a:solidFill>
                  <a:srgbClr val="000000"/>
                </a:solidFill>
                <a:uFillTx/>
                <a:latin typeface="Arial" pitchFamily="34"/>
                <a:ea typeface="Calibri" pitchFamily="34"/>
                <a:cs typeface="Arial" pitchFamily="34"/>
              </a:rPr>
              <a:t>Integrating Care </a:t>
            </a:r>
            <a:r>
              <a:rPr lang="en-GB" sz="1600" b="0" i="0" u="none" strike="noStrike" kern="1200" cap="none" spc="0" baseline="0">
                <a:solidFill>
                  <a:srgbClr val="000000"/>
                </a:solidFill>
                <a:uFillTx/>
                <a:latin typeface="Arial" pitchFamily="34"/>
                <a:ea typeface="Calibri" pitchFamily="34"/>
                <a:cs typeface="Arial" pitchFamily="34"/>
              </a:rPr>
              <a:t>- proposing two legislative options to further develop ICSs – option two was preferred by NHSEI</a:t>
            </a:r>
          </a:p>
        </p:txBody>
      </p:sp>
      <p:sp>
        <p:nvSpPr>
          <p:cNvPr id="7" name="Down Arrow Callout 3">
            <a:extLst>
              <a:ext uri="{FF2B5EF4-FFF2-40B4-BE49-F238E27FC236}">
                <a16:creationId xmlns:a16="http://schemas.microsoft.com/office/drawing/2014/main" id="{403D21F9-A329-64FD-9F64-AE23F4C06D4B}"/>
              </a:ext>
            </a:extLst>
          </p:cNvPr>
          <p:cNvSpPr/>
          <p:nvPr/>
        </p:nvSpPr>
        <p:spPr>
          <a:xfrm>
            <a:off x="9867903" y="1066803"/>
            <a:ext cx="1943100" cy="2628899"/>
          </a:xfrm>
          <a:custGeom>
            <a:avLst/>
            <a:gdLst>
              <a:gd name="f0" fmla="val 10800000"/>
              <a:gd name="f1" fmla="val 5400000"/>
              <a:gd name="f2" fmla="val 180"/>
              <a:gd name="f3" fmla="val w"/>
              <a:gd name="f4" fmla="val h"/>
              <a:gd name="f5" fmla="val ss"/>
              <a:gd name="f6" fmla="val 0"/>
              <a:gd name="f7" fmla="val 22436"/>
              <a:gd name="f8" fmla="val 48077"/>
              <a:gd name="f9" fmla="val 64977"/>
              <a:gd name="f10" fmla="+- 0 0 -270"/>
              <a:gd name="f11" fmla="+- 0 0 -90"/>
              <a:gd name="f12" fmla="abs f3"/>
              <a:gd name="f13" fmla="abs f4"/>
              <a:gd name="f14" fmla="abs f5"/>
              <a:gd name="f15" fmla="*/ f10 f0 1"/>
              <a:gd name="f16" fmla="*/ f11 f0 1"/>
              <a:gd name="f17" fmla="?: f12 f3 1"/>
              <a:gd name="f18" fmla="?: f13 f4 1"/>
              <a:gd name="f19" fmla="?: f14 f5 1"/>
              <a:gd name="f20" fmla="*/ f15 1 f2"/>
              <a:gd name="f21" fmla="*/ f16 1 f2"/>
              <a:gd name="f22" fmla="*/ f17 1 21600"/>
              <a:gd name="f23" fmla="*/ f18 1 21600"/>
              <a:gd name="f24" fmla="*/ 21600 f17 1"/>
              <a:gd name="f25" fmla="*/ 21600 f18 1"/>
              <a:gd name="f26" fmla="+- f20 0 f1"/>
              <a:gd name="f27" fmla="+- f21 0 f1"/>
              <a:gd name="f28" fmla="min f23 f22"/>
              <a:gd name="f29" fmla="*/ f24 1 f19"/>
              <a:gd name="f30" fmla="*/ f25 1 f19"/>
              <a:gd name="f31" fmla="val f29"/>
              <a:gd name="f32" fmla="val f30"/>
              <a:gd name="f33" fmla="*/ f6 f28 1"/>
              <a:gd name="f34" fmla="+- f32 0 f6"/>
              <a:gd name="f35" fmla="+- f31 0 f6"/>
              <a:gd name="f36" fmla="*/ f31 f28 1"/>
              <a:gd name="f37" fmla="*/ f32 f28 1"/>
              <a:gd name="f38" fmla="*/ f35 1 2"/>
              <a:gd name="f39" fmla="min f35 f34"/>
              <a:gd name="f40" fmla="*/ f34 f9 1"/>
              <a:gd name="f41" fmla="+- f6 f38 0"/>
              <a:gd name="f42" fmla="*/ f39 f7 1"/>
              <a:gd name="f43" fmla="*/ f39 f8 1"/>
              <a:gd name="f44" fmla="*/ f40 1 100000"/>
              <a:gd name="f45" fmla="*/ f42 1 100000"/>
              <a:gd name="f46" fmla="*/ f42 1 200000"/>
              <a:gd name="f47" fmla="*/ f43 1 100000"/>
              <a:gd name="f48" fmla="*/ f44 1 2"/>
              <a:gd name="f49" fmla="*/ f44 f28 1"/>
              <a:gd name="f50" fmla="*/ f41 f28 1"/>
              <a:gd name="f51" fmla="+- f41 0 f45"/>
              <a:gd name="f52" fmla="+- f41 0 f46"/>
              <a:gd name="f53" fmla="+- f41 f46 0"/>
              <a:gd name="f54" fmla="+- f41 f45 0"/>
              <a:gd name="f55" fmla="+- f32 0 f47"/>
              <a:gd name="f56" fmla="*/ f48 f28 1"/>
              <a:gd name="f57" fmla="*/ f53 f28 1"/>
              <a:gd name="f58" fmla="*/ f55 f28 1"/>
              <a:gd name="f59" fmla="*/ f54 f28 1"/>
              <a:gd name="f60" fmla="*/ f51 f28 1"/>
              <a:gd name="f61" fmla="*/ f52 f28 1"/>
            </a:gdLst>
            <a:ahLst/>
            <a:cxnLst>
              <a:cxn ang="3cd4">
                <a:pos x="hc" y="t"/>
              </a:cxn>
              <a:cxn ang="0">
                <a:pos x="r" y="vc"/>
              </a:cxn>
              <a:cxn ang="cd4">
                <a:pos x="hc" y="b"/>
              </a:cxn>
              <a:cxn ang="cd2">
                <a:pos x="l" y="vc"/>
              </a:cxn>
              <a:cxn ang="f26">
                <a:pos x="f33" y="f56"/>
              </a:cxn>
              <a:cxn ang="f27">
                <a:pos x="f36" y="f56"/>
              </a:cxn>
            </a:cxnLst>
            <a:rect l="f33" t="f33" r="f36" b="f49"/>
            <a:pathLst>
              <a:path>
                <a:moveTo>
                  <a:pt x="f33" y="f33"/>
                </a:moveTo>
                <a:lnTo>
                  <a:pt x="f36" y="f33"/>
                </a:lnTo>
                <a:lnTo>
                  <a:pt x="f36" y="f49"/>
                </a:lnTo>
                <a:lnTo>
                  <a:pt x="f57" y="f49"/>
                </a:lnTo>
                <a:lnTo>
                  <a:pt x="f57" y="f58"/>
                </a:lnTo>
                <a:lnTo>
                  <a:pt x="f59" y="f58"/>
                </a:lnTo>
                <a:lnTo>
                  <a:pt x="f50" y="f37"/>
                </a:lnTo>
                <a:lnTo>
                  <a:pt x="f60" y="f58"/>
                </a:lnTo>
                <a:lnTo>
                  <a:pt x="f61" y="f58"/>
                </a:lnTo>
                <a:lnTo>
                  <a:pt x="f61" y="f49"/>
                </a:lnTo>
                <a:lnTo>
                  <a:pt x="f33" y="f49"/>
                </a:lnTo>
                <a:close/>
              </a:path>
            </a:pathLst>
          </a:custGeom>
          <a:solidFill>
            <a:srgbClr val="B4C7E7"/>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pitchFamily="34"/>
                <a:ea typeface="Calibri" pitchFamily="34"/>
                <a:cs typeface="Arial" pitchFamily="34"/>
              </a:rPr>
              <a:t>December: Staff engagement (along with other stakeholder engagement)</a:t>
            </a:r>
          </a:p>
        </p:txBody>
      </p:sp>
      <p:sp>
        <p:nvSpPr>
          <p:cNvPr id="8" name="Left Arrow Callout 8">
            <a:extLst>
              <a:ext uri="{FF2B5EF4-FFF2-40B4-BE49-F238E27FC236}">
                <a16:creationId xmlns:a16="http://schemas.microsoft.com/office/drawing/2014/main" id="{25638F06-DAE5-3476-2CE5-2805358FE170}"/>
              </a:ext>
            </a:extLst>
          </p:cNvPr>
          <p:cNvSpPr/>
          <p:nvPr/>
        </p:nvSpPr>
        <p:spPr>
          <a:xfrm>
            <a:off x="0" y="3962396"/>
            <a:ext cx="2552703" cy="2628899"/>
          </a:xfrm>
          <a:custGeom>
            <a:avLst/>
            <a:gdLst>
              <a:gd name="f0" fmla="val 10800000"/>
              <a:gd name="f1" fmla="val 5400000"/>
              <a:gd name="f2" fmla="val 180"/>
              <a:gd name="f3" fmla="val w"/>
              <a:gd name="f4" fmla="val h"/>
              <a:gd name="f5" fmla="val ss"/>
              <a:gd name="f6" fmla="val 0"/>
              <a:gd name="f7" fmla="val 25000"/>
              <a:gd name="f8" fmla="val 64977"/>
              <a:gd name="f9" fmla="+- 0 0 -36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 f33 1 2"/>
              <a:gd name="f38" fmla="min f34 f33"/>
              <a:gd name="f39" fmla="*/ f34 f8 1"/>
              <a:gd name="f40" fmla="+- f6 f37 0"/>
              <a:gd name="f41" fmla="*/ f38 f7 1"/>
              <a:gd name="f42" fmla="*/ f39 1 100000"/>
              <a:gd name="f43" fmla="*/ f41 1 100000"/>
              <a:gd name="f44" fmla="*/ f41 1 200000"/>
              <a:gd name="f45" fmla="+- f30 0 f42"/>
              <a:gd name="f46" fmla="*/ f40 f27 1"/>
              <a:gd name="f47" fmla="+- f40 0 f43"/>
              <a:gd name="f48" fmla="+- f40 0 f44"/>
              <a:gd name="f49" fmla="+- f40 f44 0"/>
              <a:gd name="f50" fmla="+- f40 f43 0"/>
              <a:gd name="f51" fmla="+- f45 f30 0"/>
              <a:gd name="f52" fmla="*/ f45 f27 1"/>
              <a:gd name="f53" fmla="*/ f43 f27 1"/>
              <a:gd name="f54" fmla="*/ f51 1 2"/>
              <a:gd name="f55" fmla="*/ f47 f27 1"/>
              <a:gd name="f56" fmla="*/ f48 f27 1"/>
              <a:gd name="f57" fmla="*/ f49 f27 1"/>
              <a:gd name="f58" fmla="*/ f50 f27 1"/>
              <a:gd name="f59" fmla="*/ f54 f27 1"/>
            </a:gdLst>
            <a:ahLst/>
            <a:cxnLst>
              <a:cxn ang="3cd4">
                <a:pos x="hc" y="t"/>
              </a:cxn>
              <a:cxn ang="0">
                <a:pos x="r" y="vc"/>
              </a:cxn>
              <a:cxn ang="cd4">
                <a:pos x="hc" y="b"/>
              </a:cxn>
              <a:cxn ang="cd2">
                <a:pos x="l" y="vc"/>
              </a:cxn>
              <a:cxn ang="f25">
                <a:pos x="f59" y="f32"/>
              </a:cxn>
              <a:cxn ang="f26">
                <a:pos x="f59" y="f36"/>
              </a:cxn>
            </a:cxnLst>
            <a:rect l="f52" t="f32" r="f35" b="f36"/>
            <a:pathLst>
              <a:path>
                <a:moveTo>
                  <a:pt x="f32" y="f46"/>
                </a:moveTo>
                <a:lnTo>
                  <a:pt x="f53" y="f55"/>
                </a:lnTo>
                <a:lnTo>
                  <a:pt x="f53" y="f56"/>
                </a:lnTo>
                <a:lnTo>
                  <a:pt x="f52" y="f56"/>
                </a:lnTo>
                <a:lnTo>
                  <a:pt x="f52" y="f32"/>
                </a:lnTo>
                <a:lnTo>
                  <a:pt x="f35" y="f32"/>
                </a:lnTo>
                <a:lnTo>
                  <a:pt x="f35" y="f36"/>
                </a:lnTo>
                <a:lnTo>
                  <a:pt x="f52" y="f36"/>
                </a:lnTo>
                <a:lnTo>
                  <a:pt x="f52" y="f57"/>
                </a:lnTo>
                <a:lnTo>
                  <a:pt x="f53" y="f57"/>
                </a:lnTo>
                <a:lnTo>
                  <a:pt x="f53" y="f58"/>
                </a:lnTo>
                <a:close/>
              </a:path>
            </a:pathLst>
          </a:custGeom>
          <a:solidFill>
            <a:srgbClr val="20386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Arial" pitchFamily="34"/>
                <a:ea typeface="Calibri" pitchFamily="34"/>
                <a:cs typeface="Arial" pitchFamily="34"/>
              </a:rPr>
              <a:t>Health and social care bill published and receives Royal Assent in April 2022. Integrated Care Boards become statutory organisations on 1 July 2022. </a:t>
            </a:r>
          </a:p>
        </p:txBody>
      </p:sp>
      <p:sp>
        <p:nvSpPr>
          <p:cNvPr id="9" name="Left Arrow Callout 11">
            <a:extLst>
              <a:ext uri="{FF2B5EF4-FFF2-40B4-BE49-F238E27FC236}">
                <a16:creationId xmlns:a16="http://schemas.microsoft.com/office/drawing/2014/main" id="{A7584375-93DF-7A86-6B45-F37F1E6DBB90}"/>
              </a:ext>
            </a:extLst>
          </p:cNvPr>
          <p:cNvSpPr/>
          <p:nvPr/>
        </p:nvSpPr>
        <p:spPr>
          <a:xfrm>
            <a:off x="2590796" y="3962396"/>
            <a:ext cx="3209928" cy="2628899"/>
          </a:xfrm>
          <a:custGeom>
            <a:avLst/>
            <a:gdLst>
              <a:gd name="f0" fmla="val 10800000"/>
              <a:gd name="f1" fmla="val 5400000"/>
              <a:gd name="f2" fmla="val 180"/>
              <a:gd name="f3" fmla="val w"/>
              <a:gd name="f4" fmla="val h"/>
              <a:gd name="f5" fmla="val ss"/>
              <a:gd name="f6" fmla="val 0"/>
              <a:gd name="f7" fmla="val 25000"/>
              <a:gd name="f8" fmla="val 64977"/>
              <a:gd name="f9" fmla="+- 0 0 -36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 f33 1 2"/>
              <a:gd name="f38" fmla="min f34 f33"/>
              <a:gd name="f39" fmla="*/ f34 f8 1"/>
              <a:gd name="f40" fmla="+- f6 f37 0"/>
              <a:gd name="f41" fmla="*/ f38 f7 1"/>
              <a:gd name="f42" fmla="*/ f39 1 100000"/>
              <a:gd name="f43" fmla="*/ f41 1 100000"/>
              <a:gd name="f44" fmla="*/ f41 1 200000"/>
              <a:gd name="f45" fmla="+- f30 0 f42"/>
              <a:gd name="f46" fmla="*/ f40 f27 1"/>
              <a:gd name="f47" fmla="+- f40 0 f43"/>
              <a:gd name="f48" fmla="+- f40 0 f44"/>
              <a:gd name="f49" fmla="+- f40 f44 0"/>
              <a:gd name="f50" fmla="+- f40 f43 0"/>
              <a:gd name="f51" fmla="+- f45 f30 0"/>
              <a:gd name="f52" fmla="*/ f45 f27 1"/>
              <a:gd name="f53" fmla="*/ f43 f27 1"/>
              <a:gd name="f54" fmla="*/ f51 1 2"/>
              <a:gd name="f55" fmla="*/ f47 f27 1"/>
              <a:gd name="f56" fmla="*/ f48 f27 1"/>
              <a:gd name="f57" fmla="*/ f49 f27 1"/>
              <a:gd name="f58" fmla="*/ f50 f27 1"/>
              <a:gd name="f59" fmla="*/ f54 f27 1"/>
            </a:gdLst>
            <a:ahLst/>
            <a:cxnLst>
              <a:cxn ang="3cd4">
                <a:pos x="hc" y="t"/>
              </a:cxn>
              <a:cxn ang="0">
                <a:pos x="r" y="vc"/>
              </a:cxn>
              <a:cxn ang="cd4">
                <a:pos x="hc" y="b"/>
              </a:cxn>
              <a:cxn ang="cd2">
                <a:pos x="l" y="vc"/>
              </a:cxn>
              <a:cxn ang="f25">
                <a:pos x="f59" y="f32"/>
              </a:cxn>
              <a:cxn ang="f26">
                <a:pos x="f59" y="f36"/>
              </a:cxn>
            </a:cxnLst>
            <a:rect l="f52" t="f32" r="f35" b="f36"/>
            <a:pathLst>
              <a:path>
                <a:moveTo>
                  <a:pt x="f32" y="f46"/>
                </a:moveTo>
                <a:lnTo>
                  <a:pt x="f53" y="f55"/>
                </a:lnTo>
                <a:lnTo>
                  <a:pt x="f53" y="f56"/>
                </a:lnTo>
                <a:lnTo>
                  <a:pt x="f52" y="f56"/>
                </a:lnTo>
                <a:lnTo>
                  <a:pt x="f52" y="f32"/>
                </a:lnTo>
                <a:lnTo>
                  <a:pt x="f35" y="f32"/>
                </a:lnTo>
                <a:lnTo>
                  <a:pt x="f35" y="f36"/>
                </a:lnTo>
                <a:lnTo>
                  <a:pt x="f52" y="f36"/>
                </a:lnTo>
                <a:lnTo>
                  <a:pt x="f52" y="f57"/>
                </a:lnTo>
                <a:lnTo>
                  <a:pt x="f53" y="f57"/>
                </a:lnTo>
                <a:lnTo>
                  <a:pt x="f53" y="f58"/>
                </a:lnTo>
                <a:close/>
              </a:path>
            </a:pathLst>
          </a:custGeom>
          <a:solidFill>
            <a:srgbClr val="2F5597"/>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Arial" pitchFamily="34"/>
                <a:ea typeface="Calibri" pitchFamily="34"/>
                <a:cs typeface="Arial" pitchFamily="34"/>
              </a:rPr>
              <a:t>The Department of Health and Social Care published </a:t>
            </a:r>
            <a:r>
              <a:rPr lang="en-GB" sz="1600" b="0" i="1" u="none" strike="noStrike" kern="1200" cap="none" spc="0" baseline="0">
                <a:solidFill>
                  <a:srgbClr val="FFFFFF"/>
                </a:solidFill>
                <a:uFillTx/>
                <a:latin typeface="Arial" pitchFamily="34"/>
                <a:ea typeface="Calibri" pitchFamily="34"/>
                <a:cs typeface="Arial" pitchFamily="34"/>
              </a:rPr>
              <a:t>Integration and innovation: working together to improve health and social care for all</a:t>
            </a:r>
            <a:r>
              <a:rPr lang="en-GB" sz="1600" b="0" i="0" u="none" strike="noStrike" kern="1200" cap="none" spc="0" baseline="0">
                <a:solidFill>
                  <a:srgbClr val="FFFFFF"/>
                </a:solidFill>
                <a:uFillTx/>
                <a:latin typeface="Arial" pitchFamily="34"/>
                <a:ea typeface="Calibri" pitchFamily="34"/>
                <a:cs typeface="Arial" pitchFamily="34"/>
              </a:rPr>
              <a:t> (11 February) based on NHSEI’s recommendations</a:t>
            </a:r>
          </a:p>
        </p:txBody>
      </p:sp>
      <p:sp>
        <p:nvSpPr>
          <p:cNvPr id="10" name="Left Arrow Callout 12">
            <a:extLst>
              <a:ext uri="{FF2B5EF4-FFF2-40B4-BE49-F238E27FC236}">
                <a16:creationId xmlns:a16="http://schemas.microsoft.com/office/drawing/2014/main" id="{E17C75F7-186B-CC37-575A-290DAF4B9E70}"/>
              </a:ext>
            </a:extLst>
          </p:cNvPr>
          <p:cNvSpPr/>
          <p:nvPr/>
        </p:nvSpPr>
        <p:spPr>
          <a:xfrm>
            <a:off x="5876921" y="3962396"/>
            <a:ext cx="3190871" cy="2628899"/>
          </a:xfrm>
          <a:custGeom>
            <a:avLst/>
            <a:gdLst>
              <a:gd name="f0" fmla="val 10800000"/>
              <a:gd name="f1" fmla="val 5400000"/>
              <a:gd name="f2" fmla="val 180"/>
              <a:gd name="f3" fmla="val w"/>
              <a:gd name="f4" fmla="val h"/>
              <a:gd name="f5" fmla="val ss"/>
              <a:gd name="f6" fmla="val 0"/>
              <a:gd name="f7" fmla="val 25000"/>
              <a:gd name="f8" fmla="val 64977"/>
              <a:gd name="f9" fmla="+- 0 0 -36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 f33 1 2"/>
              <a:gd name="f38" fmla="min f34 f33"/>
              <a:gd name="f39" fmla="*/ f34 f8 1"/>
              <a:gd name="f40" fmla="+- f6 f37 0"/>
              <a:gd name="f41" fmla="*/ f38 f7 1"/>
              <a:gd name="f42" fmla="*/ f39 1 100000"/>
              <a:gd name="f43" fmla="*/ f41 1 100000"/>
              <a:gd name="f44" fmla="*/ f41 1 200000"/>
              <a:gd name="f45" fmla="+- f30 0 f42"/>
              <a:gd name="f46" fmla="*/ f40 f27 1"/>
              <a:gd name="f47" fmla="+- f40 0 f43"/>
              <a:gd name="f48" fmla="+- f40 0 f44"/>
              <a:gd name="f49" fmla="+- f40 f44 0"/>
              <a:gd name="f50" fmla="+- f40 f43 0"/>
              <a:gd name="f51" fmla="+- f45 f30 0"/>
              <a:gd name="f52" fmla="*/ f45 f27 1"/>
              <a:gd name="f53" fmla="*/ f43 f27 1"/>
              <a:gd name="f54" fmla="*/ f51 1 2"/>
              <a:gd name="f55" fmla="*/ f47 f27 1"/>
              <a:gd name="f56" fmla="*/ f48 f27 1"/>
              <a:gd name="f57" fmla="*/ f49 f27 1"/>
              <a:gd name="f58" fmla="*/ f50 f27 1"/>
              <a:gd name="f59" fmla="*/ f54 f27 1"/>
            </a:gdLst>
            <a:ahLst/>
            <a:cxnLst>
              <a:cxn ang="3cd4">
                <a:pos x="hc" y="t"/>
              </a:cxn>
              <a:cxn ang="0">
                <a:pos x="r" y="vc"/>
              </a:cxn>
              <a:cxn ang="cd4">
                <a:pos x="hc" y="b"/>
              </a:cxn>
              <a:cxn ang="cd2">
                <a:pos x="l" y="vc"/>
              </a:cxn>
              <a:cxn ang="f25">
                <a:pos x="f59" y="f32"/>
              </a:cxn>
              <a:cxn ang="f26">
                <a:pos x="f59" y="f36"/>
              </a:cxn>
            </a:cxnLst>
            <a:rect l="f52" t="f32" r="f35" b="f36"/>
            <a:pathLst>
              <a:path>
                <a:moveTo>
                  <a:pt x="f32" y="f46"/>
                </a:moveTo>
                <a:lnTo>
                  <a:pt x="f53" y="f55"/>
                </a:lnTo>
                <a:lnTo>
                  <a:pt x="f53" y="f56"/>
                </a:lnTo>
                <a:lnTo>
                  <a:pt x="f52" y="f56"/>
                </a:lnTo>
                <a:lnTo>
                  <a:pt x="f52" y="f32"/>
                </a:lnTo>
                <a:lnTo>
                  <a:pt x="f35" y="f32"/>
                </a:lnTo>
                <a:lnTo>
                  <a:pt x="f35" y="f36"/>
                </a:lnTo>
                <a:lnTo>
                  <a:pt x="f52" y="f36"/>
                </a:lnTo>
                <a:lnTo>
                  <a:pt x="f52" y="f57"/>
                </a:lnTo>
                <a:lnTo>
                  <a:pt x="f53" y="f57"/>
                </a:lnTo>
                <a:lnTo>
                  <a:pt x="f53" y="f58"/>
                </a:lnTo>
                <a:close/>
              </a:path>
            </a:pathLst>
          </a:custGeom>
          <a:solidFill>
            <a:srgbClr val="2F5597"/>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Arial" pitchFamily="34"/>
                <a:ea typeface="Calibri" pitchFamily="34"/>
                <a:cs typeface="Arial" pitchFamily="34"/>
              </a:rPr>
              <a:t>These responses informed the NHSEI </a:t>
            </a:r>
            <a:r>
              <a:rPr lang="en-GB" sz="1600" b="0" i="1" u="none" strike="noStrike" kern="1200" cap="none" spc="0" baseline="0">
                <a:solidFill>
                  <a:srgbClr val="FFFFFF"/>
                </a:solidFill>
                <a:uFillTx/>
                <a:latin typeface="Arial" pitchFamily="34"/>
                <a:ea typeface="Calibri" pitchFamily="34"/>
                <a:cs typeface="Arial" pitchFamily="34"/>
              </a:rPr>
              <a:t>document ‘Legislating for ICSs: five recommendations to government and parliament’ </a:t>
            </a:r>
            <a:r>
              <a:rPr lang="en-GB" sz="1600" b="0" i="0" u="none" strike="noStrike" kern="1200" cap="none" spc="0" baseline="0">
                <a:solidFill>
                  <a:srgbClr val="FFFFFF"/>
                </a:solidFill>
                <a:uFillTx/>
                <a:latin typeface="Arial" pitchFamily="34"/>
                <a:ea typeface="Calibri" pitchFamily="34"/>
                <a:cs typeface="Arial" pitchFamily="34"/>
              </a:rPr>
              <a:t>published on 11 February 2021</a:t>
            </a:r>
          </a:p>
        </p:txBody>
      </p:sp>
      <p:sp>
        <p:nvSpPr>
          <p:cNvPr id="11" name="Left Arrow Callout 13">
            <a:extLst>
              <a:ext uri="{FF2B5EF4-FFF2-40B4-BE49-F238E27FC236}">
                <a16:creationId xmlns:a16="http://schemas.microsoft.com/office/drawing/2014/main" id="{9F008520-EDC0-9603-4C55-777FDA865C4D}"/>
              </a:ext>
            </a:extLst>
          </p:cNvPr>
          <p:cNvSpPr/>
          <p:nvPr/>
        </p:nvSpPr>
        <p:spPr>
          <a:xfrm>
            <a:off x="9144000" y="3962396"/>
            <a:ext cx="2667003" cy="2628899"/>
          </a:xfrm>
          <a:custGeom>
            <a:avLst/>
            <a:gdLst>
              <a:gd name="f0" fmla="val 10800000"/>
              <a:gd name="f1" fmla="val 5400000"/>
              <a:gd name="f2" fmla="val 180"/>
              <a:gd name="f3" fmla="val w"/>
              <a:gd name="f4" fmla="val h"/>
              <a:gd name="f5" fmla="val ss"/>
              <a:gd name="f6" fmla="val 0"/>
              <a:gd name="f7" fmla="val 25000"/>
              <a:gd name="f8" fmla="val 64977"/>
              <a:gd name="f9" fmla="+- 0 0 -36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 f33 1 2"/>
              <a:gd name="f38" fmla="min f34 f33"/>
              <a:gd name="f39" fmla="*/ f34 f8 1"/>
              <a:gd name="f40" fmla="+- f6 f37 0"/>
              <a:gd name="f41" fmla="*/ f38 f7 1"/>
              <a:gd name="f42" fmla="*/ f39 1 100000"/>
              <a:gd name="f43" fmla="*/ f41 1 100000"/>
              <a:gd name="f44" fmla="*/ f41 1 200000"/>
              <a:gd name="f45" fmla="+- f30 0 f42"/>
              <a:gd name="f46" fmla="*/ f40 f27 1"/>
              <a:gd name="f47" fmla="+- f40 0 f43"/>
              <a:gd name="f48" fmla="+- f40 0 f44"/>
              <a:gd name="f49" fmla="+- f40 f44 0"/>
              <a:gd name="f50" fmla="+- f40 f43 0"/>
              <a:gd name="f51" fmla="+- f45 f30 0"/>
              <a:gd name="f52" fmla="*/ f45 f27 1"/>
              <a:gd name="f53" fmla="*/ f43 f27 1"/>
              <a:gd name="f54" fmla="*/ f51 1 2"/>
              <a:gd name="f55" fmla="*/ f47 f27 1"/>
              <a:gd name="f56" fmla="*/ f48 f27 1"/>
              <a:gd name="f57" fmla="*/ f49 f27 1"/>
              <a:gd name="f58" fmla="*/ f50 f27 1"/>
              <a:gd name="f59" fmla="*/ f54 f27 1"/>
            </a:gdLst>
            <a:ahLst/>
            <a:cxnLst>
              <a:cxn ang="3cd4">
                <a:pos x="hc" y="t"/>
              </a:cxn>
              <a:cxn ang="0">
                <a:pos x="r" y="vc"/>
              </a:cxn>
              <a:cxn ang="cd4">
                <a:pos x="hc" y="b"/>
              </a:cxn>
              <a:cxn ang="cd2">
                <a:pos x="l" y="vc"/>
              </a:cxn>
              <a:cxn ang="f25">
                <a:pos x="f59" y="f32"/>
              </a:cxn>
              <a:cxn ang="f26">
                <a:pos x="f59" y="f36"/>
              </a:cxn>
            </a:cxnLst>
            <a:rect l="f52" t="f32" r="f35" b="f36"/>
            <a:pathLst>
              <a:path>
                <a:moveTo>
                  <a:pt x="f32" y="f46"/>
                </a:moveTo>
                <a:lnTo>
                  <a:pt x="f53" y="f55"/>
                </a:lnTo>
                <a:lnTo>
                  <a:pt x="f53" y="f56"/>
                </a:lnTo>
                <a:lnTo>
                  <a:pt x="f52" y="f56"/>
                </a:lnTo>
                <a:lnTo>
                  <a:pt x="f52" y="f32"/>
                </a:lnTo>
                <a:lnTo>
                  <a:pt x="f35" y="f32"/>
                </a:lnTo>
                <a:lnTo>
                  <a:pt x="f35" y="f36"/>
                </a:lnTo>
                <a:lnTo>
                  <a:pt x="f52" y="f36"/>
                </a:lnTo>
                <a:lnTo>
                  <a:pt x="f52" y="f57"/>
                </a:lnTo>
                <a:lnTo>
                  <a:pt x="f53" y="f57"/>
                </a:lnTo>
                <a:lnTo>
                  <a:pt x="f53" y="f58"/>
                </a:lnTo>
                <a:close/>
              </a:path>
            </a:pathLst>
          </a:custGeom>
          <a:solidFill>
            <a:srgbClr val="8FAADC"/>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pitchFamily="34"/>
                <a:ea typeface="Calibri" pitchFamily="34"/>
                <a:cs typeface="Arial" pitchFamily="34"/>
              </a:rPr>
              <a:t>The CCG submitted it’s response on 8 January 2021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187">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E46BB83-9F2A-4412-2F13-FFFF3FEB753B}"/>
              </a:ext>
            </a:extLst>
          </p:cNvPr>
          <p:cNvSpPr txBox="1">
            <a:spLocks noGrp="1"/>
          </p:cNvSpPr>
          <p:nvPr>
            <p:ph type="body" sz="quarter" idx="4294967295"/>
          </p:nvPr>
        </p:nvSpPr>
        <p:spPr>
          <a:xfrm>
            <a:off x="354009" y="1148431"/>
            <a:ext cx="8947010" cy="4899026"/>
          </a:xfrm>
          <a:prstGeom prst="rect">
            <a:avLst/>
          </a:prstGeom>
          <a:noFill/>
          <a:ln>
            <a:noFill/>
          </a:ln>
        </p:spPr>
        <p:txBody>
          <a:bodyPr vert="horz" wrap="square" lIns="91440" tIns="45720" rIns="91440" bIns="45720" anchor="t" anchorCtr="0" compatLnSpc="1">
            <a:noAutofit/>
          </a:bodyPr>
          <a:lstStyle/>
          <a:p>
            <a:pPr lvl="0">
              <a:lnSpc>
                <a:spcPct val="100000"/>
              </a:lnSpc>
              <a:spcBef>
                <a:spcPts val="1200"/>
              </a:spcBef>
              <a:buSzPct val="100000"/>
              <a:buFont typeface="Arial" pitchFamily="34"/>
            </a:pPr>
            <a:r>
              <a:rPr lang="en-GB" sz="1900">
                <a:solidFill>
                  <a:srgbClr val="000000"/>
                </a:solidFill>
                <a:latin typeface="Arial" pitchFamily="34"/>
                <a:cs typeface="Arial" pitchFamily="34"/>
              </a:rPr>
              <a:t>Contains the biggest reforms to the NHS in nearly a decade, laying the foundations to improve health outcomes by joining up NHS, social care and public health services at a local level and tackling growing health inequalities</a:t>
            </a:r>
          </a:p>
          <a:p>
            <a:pPr lvl="0">
              <a:lnSpc>
                <a:spcPct val="100000"/>
              </a:lnSpc>
              <a:spcBef>
                <a:spcPts val="1200"/>
              </a:spcBef>
              <a:buSzPct val="100000"/>
              <a:buFont typeface="Arial" pitchFamily="34"/>
            </a:pPr>
            <a:r>
              <a:rPr lang="en-GB" sz="1900">
                <a:solidFill>
                  <a:srgbClr val="000000"/>
                </a:solidFill>
                <a:latin typeface="Arial" pitchFamily="34"/>
                <a:cs typeface="Arial" pitchFamily="34"/>
              </a:rPr>
              <a:t>The majority of the Act is focused on developing system working with integrated care systems (ICSs) being put on a statutory footing through the creation of integrated care boards (ICBs)</a:t>
            </a:r>
          </a:p>
          <a:p>
            <a:pPr lvl="0">
              <a:lnSpc>
                <a:spcPct val="100000"/>
              </a:lnSpc>
              <a:spcBef>
                <a:spcPts val="1200"/>
              </a:spcBef>
              <a:buSzPct val="100000"/>
              <a:buFont typeface="Arial" pitchFamily="34"/>
            </a:pPr>
            <a:r>
              <a:rPr lang="en-GB" sz="1900">
                <a:solidFill>
                  <a:srgbClr val="000000"/>
                </a:solidFill>
                <a:latin typeface="Arial" pitchFamily="34"/>
                <a:cs typeface="Arial" pitchFamily="34"/>
              </a:rPr>
              <a:t>It also moves the NHS away from competitive retendering by default and towards collaborative delivery</a:t>
            </a:r>
          </a:p>
          <a:p>
            <a:pPr lvl="0">
              <a:lnSpc>
                <a:spcPct val="100000"/>
              </a:lnSpc>
              <a:spcBef>
                <a:spcPts val="1200"/>
              </a:spcBef>
              <a:buSzPct val="100000"/>
              <a:buFont typeface="Arial" pitchFamily="34"/>
            </a:pPr>
            <a:r>
              <a:rPr lang="en-GB" sz="1900">
                <a:solidFill>
                  <a:srgbClr val="000000"/>
                </a:solidFill>
                <a:latin typeface="Arial" pitchFamily="34"/>
                <a:cs typeface="Arial" pitchFamily="34"/>
              </a:rPr>
              <a:t>The Act formally merges NHS England and NHS Improvement and gives the secretary of state a range of powers of direction over the national NHS bodies and local systems and trusts</a:t>
            </a:r>
          </a:p>
          <a:p>
            <a:pPr lvl="0">
              <a:lnSpc>
                <a:spcPct val="100000"/>
              </a:lnSpc>
              <a:spcBef>
                <a:spcPts val="1200"/>
              </a:spcBef>
              <a:buSzPct val="100000"/>
              <a:buFont typeface="Arial" pitchFamily="34"/>
            </a:pPr>
            <a:r>
              <a:rPr lang="en-GB" sz="1900">
                <a:solidFill>
                  <a:srgbClr val="000000"/>
                </a:solidFill>
                <a:latin typeface="Arial" pitchFamily="34"/>
                <a:cs typeface="Arial" pitchFamily="34"/>
              </a:rPr>
              <a:t>Other provisions include a new legal power to make payments directly to social care providers; the development of a new procurement regime for the NHS; and a new duty on the secretary of state to report on the system for assessing and meeting the workforce needs of the health service in England</a:t>
            </a:r>
          </a:p>
        </p:txBody>
      </p:sp>
      <p:sp>
        <p:nvSpPr>
          <p:cNvPr id="3" name="Title 1">
            <a:extLst>
              <a:ext uri="{FF2B5EF4-FFF2-40B4-BE49-F238E27FC236}">
                <a16:creationId xmlns:a16="http://schemas.microsoft.com/office/drawing/2014/main" id="{B3AA9AA8-7FAB-5C45-EE77-FCEB15484350}"/>
              </a:ext>
            </a:extLst>
          </p:cNvPr>
          <p:cNvSpPr txBox="1">
            <a:spLocks noGrp="1"/>
          </p:cNvSpPr>
          <p:nvPr>
            <p:ph type="title"/>
          </p:nvPr>
        </p:nvSpPr>
        <p:spPr/>
        <p:txBody>
          <a:bodyPr>
            <a:normAutofit/>
          </a:bodyPr>
          <a:lstStyle/>
          <a:p>
            <a:pPr lvl="0"/>
            <a:r>
              <a:rPr lang="en-GB" sz="3600"/>
              <a:t>Changes to the Health and Care Act 2022</a:t>
            </a:r>
            <a:endParaRPr lang="en-GB" sz="3600">
              <a:solidFill>
                <a:srgbClr val="0070C0"/>
              </a:solidFill>
              <a:latin typeface="Calibri"/>
            </a:endParaRPr>
          </a:p>
        </p:txBody>
      </p:sp>
      <p:pic>
        <p:nvPicPr>
          <p:cNvPr id="4" name="Picture 5">
            <a:extLst>
              <a:ext uri="{FF2B5EF4-FFF2-40B4-BE49-F238E27FC236}">
                <a16:creationId xmlns:a16="http://schemas.microsoft.com/office/drawing/2014/main" id="{3150823D-02E4-C1D0-5E68-D7BB09064BE8}"/>
              </a:ext>
            </a:extLst>
          </p:cNvPr>
          <p:cNvPicPr>
            <a:picLocks noChangeAspect="1"/>
          </p:cNvPicPr>
          <p:nvPr/>
        </p:nvPicPr>
        <p:blipFill>
          <a:blip r:embed="rId3"/>
          <a:srcRect l="36136" t="14895" r="36210" b="13669"/>
          <a:stretch>
            <a:fillRect/>
          </a:stretch>
        </p:blipFill>
        <p:spPr>
          <a:xfrm>
            <a:off x="9301020" y="1539035"/>
            <a:ext cx="2662906" cy="4299097"/>
          </a:xfrm>
          <a:prstGeom prst="rect">
            <a:avLst/>
          </a:prstGeom>
          <a:noFill/>
          <a:ln cap="flat">
            <a:noFill/>
          </a:ln>
          <a:effectLst>
            <a:outerShdw dist="139699" dir="2700000" algn="tl">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838839516">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36B24C-4193-8226-690D-D7CD1BD106E7}"/>
              </a:ext>
            </a:extLst>
          </p:cNvPr>
          <p:cNvSpPr txBox="1">
            <a:spLocks noGrp="1"/>
          </p:cNvSpPr>
          <p:nvPr>
            <p:ph type="body" sz="quarter" idx="4294967295"/>
          </p:nvPr>
        </p:nvSpPr>
        <p:spPr>
          <a:xfrm>
            <a:off x="458791" y="2904948"/>
            <a:ext cx="9426577" cy="1816272"/>
          </a:xfrm>
          <a:prstGeom prst="rect">
            <a:avLst/>
          </a:prstGeom>
          <a:noFill/>
          <a:ln>
            <a:noFill/>
          </a:ln>
        </p:spPr>
        <p:txBody>
          <a:bodyPr vert="horz" wrap="square" lIns="91440" tIns="45720" rIns="91440" bIns="45720" anchor="t" anchorCtr="0" compatLnSpc="1">
            <a:normAutofit/>
          </a:bodyPr>
          <a:lstStyle/>
          <a:p>
            <a:pPr marL="0" lvl="0" indent="0">
              <a:lnSpc>
                <a:spcPct val="80000"/>
              </a:lnSpc>
              <a:buNone/>
            </a:pPr>
            <a:r>
              <a:rPr lang="en-GB" sz="4400" b="1">
                <a:solidFill>
                  <a:srgbClr val="39BBED"/>
                </a:solidFill>
                <a:latin typeface="Arial" pitchFamily="34"/>
                <a:cs typeface="Arial" pitchFamily="34"/>
              </a:rPr>
              <a:t>What these changes mean in context – a south east London perspective </a:t>
            </a:r>
          </a:p>
        </p:txBody>
      </p:sp>
      <p:pic>
        <p:nvPicPr>
          <p:cNvPr id="3" name="Picture 2">
            <a:extLst>
              <a:ext uri="{FF2B5EF4-FFF2-40B4-BE49-F238E27FC236}">
                <a16:creationId xmlns:a16="http://schemas.microsoft.com/office/drawing/2014/main" id="{54F1DD22-041F-1C4E-D717-C77589C0BB44}"/>
              </a:ext>
            </a:extLst>
          </p:cNvPr>
          <p:cNvPicPr>
            <a:picLocks noChangeAspect="1"/>
          </p:cNvPicPr>
          <p:nvPr/>
        </p:nvPicPr>
        <p:blipFill>
          <a:blip r:embed="rId2"/>
          <a:stretch>
            <a:fillRect/>
          </a:stretch>
        </p:blipFill>
        <p:spPr>
          <a:xfrm>
            <a:off x="8640759" y="527928"/>
            <a:ext cx="2914650" cy="846231"/>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86DB8BD6-A7FB-F16D-DCC1-9FB78E2661F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164" imgH="8092" progId="">
                  <p:embed/>
                </p:oleObj>
              </mc:Choice>
              <mc:Fallback>
                <p:oleObj r:id="rId2" imgW="8164" imgH="8092" progId="">
                  <p:embed/>
                  <p:pic>
                    <p:nvPicPr>
                      <p:cNvPr id="0" name=""/>
                      <p:cNvPicPr/>
                      <p:nvPr/>
                    </p:nvPicPr>
                    <p:blipFill>
                      <a:blip r:embed="rId3"/>
                      <a:stretch>
                        <a:fillRect/>
                      </a:stretch>
                    </p:blipFill>
                    <p:spPr>
                      <a:xfrm>
                        <a:off x="1591" y="1591"/>
                        <a:ext cx="1591" cy="1591"/>
                      </a:xfrm>
                      <a:prstGeom prst="rect">
                        <a:avLst/>
                      </a:prstGeom>
                      <a:noFill/>
                      <a:ln cap="flat">
                        <a:noFill/>
                      </a:ln>
                    </p:spPr>
                  </p:pic>
                </p:oleObj>
              </mc:Fallback>
            </mc:AlternateContent>
          </a:graphicData>
        </a:graphic>
      </p:graphicFrame>
      <p:sp>
        <p:nvSpPr>
          <p:cNvPr id="3" name="Slide Number Placeholder 1">
            <a:extLst>
              <a:ext uri="{FF2B5EF4-FFF2-40B4-BE49-F238E27FC236}">
                <a16:creationId xmlns:a16="http://schemas.microsoft.com/office/drawing/2014/main" id="{9A6C7F44-C302-CBA2-F334-A211B25E929D}"/>
              </a:ext>
            </a:extLst>
          </p:cNvPr>
          <p:cNvSpPr txBox="1"/>
          <p:nvPr/>
        </p:nvSpPr>
        <p:spPr>
          <a:xfrm>
            <a:off x="10161590" y="6472242"/>
            <a:ext cx="1695453"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D3AD61-1807-4AB5-A83C-9370A76C97FF}" type="slidenum">
              <a:t>6</a:t>
            </a:fld>
            <a:endParaRPr lang="en-GB" sz="1200" b="1" i="0" u="none" strike="noStrike" kern="1200" cap="none" spc="0" baseline="0">
              <a:solidFill>
                <a:srgbClr val="013C5B"/>
              </a:solidFill>
              <a:uFillTx/>
              <a:latin typeface="Arial" pitchFamily="34"/>
              <a:cs typeface="Arial" pitchFamily="34"/>
            </a:endParaRPr>
          </a:p>
        </p:txBody>
      </p:sp>
      <p:sp>
        <p:nvSpPr>
          <p:cNvPr id="4" name="Title 3">
            <a:extLst>
              <a:ext uri="{FF2B5EF4-FFF2-40B4-BE49-F238E27FC236}">
                <a16:creationId xmlns:a16="http://schemas.microsoft.com/office/drawing/2014/main" id="{FD31E2C6-18A3-D0A1-E330-7A7F0DEA391F}"/>
              </a:ext>
            </a:extLst>
          </p:cNvPr>
          <p:cNvSpPr txBox="1">
            <a:spLocks noGrp="1"/>
          </p:cNvSpPr>
          <p:nvPr>
            <p:ph type="title"/>
          </p:nvPr>
        </p:nvSpPr>
        <p:spPr/>
        <p:txBody>
          <a:bodyPr/>
          <a:lstStyle/>
          <a:p>
            <a:pPr lvl="0"/>
            <a:r>
              <a:rPr lang="en-GB"/>
              <a:t>Our six boroughs </a:t>
            </a:r>
          </a:p>
        </p:txBody>
      </p:sp>
      <p:grpSp>
        <p:nvGrpSpPr>
          <p:cNvPr id="5" name="Group 6">
            <a:extLst>
              <a:ext uri="{FF2B5EF4-FFF2-40B4-BE49-F238E27FC236}">
                <a16:creationId xmlns:a16="http://schemas.microsoft.com/office/drawing/2014/main" id="{B13CB94A-9F4D-AAF4-7945-BA514A44827D}"/>
              </a:ext>
            </a:extLst>
          </p:cNvPr>
          <p:cNvGrpSpPr/>
          <p:nvPr/>
        </p:nvGrpSpPr>
        <p:grpSpPr>
          <a:xfrm>
            <a:off x="749323" y="1664774"/>
            <a:ext cx="4916682" cy="4625840"/>
            <a:chOff x="749323" y="1664774"/>
            <a:chExt cx="4916682" cy="4625840"/>
          </a:xfrm>
        </p:grpSpPr>
        <p:pic>
          <p:nvPicPr>
            <p:cNvPr id="6" name="Picture 7">
              <a:extLst>
                <a:ext uri="{FF2B5EF4-FFF2-40B4-BE49-F238E27FC236}">
                  <a16:creationId xmlns:a16="http://schemas.microsoft.com/office/drawing/2014/main" id="{7CA0DF3E-082B-754F-2790-9C916EE1BBF0}"/>
                </a:ext>
              </a:extLst>
            </p:cNvPr>
            <p:cNvPicPr>
              <a:picLocks noChangeAspect="1"/>
            </p:cNvPicPr>
            <p:nvPr/>
          </p:nvPicPr>
          <p:blipFill>
            <a:blip r:embed="rId4"/>
            <a:srcRect/>
            <a:stretch>
              <a:fillRect/>
            </a:stretch>
          </p:blipFill>
          <p:spPr>
            <a:xfrm>
              <a:off x="749323" y="1736994"/>
              <a:ext cx="4693194" cy="4553620"/>
            </a:xfrm>
            <a:prstGeom prst="rect">
              <a:avLst/>
            </a:prstGeom>
            <a:noFill/>
            <a:ln cap="flat">
              <a:noFill/>
            </a:ln>
          </p:spPr>
        </p:pic>
        <p:sp>
          <p:nvSpPr>
            <p:cNvPr id="7" name="AutoShape 27">
              <a:extLst>
                <a:ext uri="{FF2B5EF4-FFF2-40B4-BE49-F238E27FC236}">
                  <a16:creationId xmlns:a16="http://schemas.microsoft.com/office/drawing/2014/main" id="{87A05A49-7EDB-E0CB-1FBD-2EE9745F6466}"/>
                </a:ext>
              </a:extLst>
            </p:cNvPr>
            <p:cNvSpPr/>
            <p:nvPr/>
          </p:nvSpPr>
          <p:spPr>
            <a:xfrm>
              <a:off x="4224756" y="1664774"/>
              <a:ext cx="1441249" cy="4416478"/>
            </a:xfrm>
            <a:custGeom>
              <a:avLst/>
              <a:gdLst>
                <a:gd name="f0" fmla="val 10800000"/>
                <a:gd name="f1" fmla="val 5400000"/>
                <a:gd name="f2" fmla="val 180"/>
                <a:gd name="f3" fmla="val w"/>
                <a:gd name="f4" fmla="val h"/>
                <a:gd name="f5" fmla="val 0"/>
                <a:gd name="f6" fmla="val 1896"/>
                <a:gd name="f7" fmla="val 6054"/>
                <a:gd name="f8" fmla="+- 0 14344 0"/>
                <a:gd name="f9" fmla="+- 0 14066 0"/>
                <a:gd name="f10" fmla="+- 0 0 197"/>
                <a:gd name="f11" fmla="+- 0 13355 0"/>
                <a:gd name="f12" fmla="+- 0 13633 0"/>
                <a:gd name="f13" fmla="+- 0 14350 0"/>
                <a:gd name="f14" fmla="+- 0 13638 0"/>
                <a:gd name="f15" fmla="+- 0 13325 0"/>
                <a:gd name="f16" fmla="+- 0 13142 0"/>
                <a:gd name="f17" fmla="+- 0 12970 0"/>
                <a:gd name="f18" fmla="+- 0 12809 0"/>
                <a:gd name="f19" fmla="+- 0 12454 0"/>
                <a:gd name="f20" fmla="+- 0 13681 0"/>
                <a:gd name="f21" fmla="val 1890"/>
                <a:gd name="f22" fmla="val 516"/>
                <a:gd name="f23" fmla="val 1612"/>
                <a:gd name="f24" fmla="val 901"/>
                <a:gd name="f25" fmla="val 536"/>
                <a:gd name="f26" fmla="val 1179"/>
                <a:gd name="f27" fmla="val 1050"/>
                <a:gd name="f28" fmla="val 2122"/>
                <a:gd name="f29" fmla="val 1184"/>
                <a:gd name="f30" fmla="val 2564"/>
                <a:gd name="f31" fmla="val 871"/>
                <a:gd name="f32" fmla="val 4016"/>
                <a:gd name="f33" fmla="val 688"/>
                <a:gd name="f34" fmla="val 4472"/>
                <a:gd name="f35" fmla="val 4926"/>
                <a:gd name="f36" fmla="val 355"/>
                <a:gd name="f37" fmla="val 5252"/>
                <a:gd name="f38" fmla="val 5994"/>
                <a:gd name="f39" fmla="val 1227"/>
                <a:gd name="f40" fmla="+- 0 0 -90"/>
                <a:gd name="f41" fmla="*/ f3 1 1896"/>
                <a:gd name="f42" fmla="*/ f4 1 6054"/>
                <a:gd name="f43" fmla="+- f8 0 12454"/>
                <a:gd name="f44" fmla="+- f9 0 12454"/>
                <a:gd name="f45" fmla="+- f11 0 12454"/>
                <a:gd name="f46" fmla="+- f12 0 12454"/>
                <a:gd name="f47" fmla="+- f13 0 12454"/>
                <a:gd name="f48" fmla="+- f14 0 12454"/>
                <a:gd name="f49" fmla="+- f15 0 12454"/>
                <a:gd name="f50" fmla="+- f16 0 12454"/>
                <a:gd name="f51" fmla="+- f17 0 12454"/>
                <a:gd name="f52" fmla="+- f18 0 12454"/>
                <a:gd name="f53" fmla="+- f19 0 12454"/>
                <a:gd name="f54" fmla="+- f20 0 12454"/>
                <a:gd name="f55" fmla="+- f7 0 f5"/>
                <a:gd name="f56" fmla="+- f6 0 f5"/>
                <a:gd name="f57" fmla="*/ f40 f0 1"/>
                <a:gd name="f58" fmla="*/ f56 1 1896"/>
                <a:gd name="f59" fmla="*/ f55 1 6054"/>
                <a:gd name="f60" fmla="*/ f43 f56 1"/>
                <a:gd name="f61" fmla="*/ 319 f55 1"/>
                <a:gd name="f62" fmla="*/ f44 f56 1"/>
                <a:gd name="f63" fmla="*/ f10 f55 1"/>
                <a:gd name="f64" fmla="*/ f45 f56 1"/>
                <a:gd name="f65" fmla="*/ 339 f55 1"/>
                <a:gd name="f66" fmla="*/ f46 f56 1"/>
                <a:gd name="f67" fmla="*/ 853 f55 1"/>
                <a:gd name="f68" fmla="*/ f47 f56 1"/>
                <a:gd name="f69" fmla="*/ 1925 f55 1"/>
                <a:gd name="f70" fmla="*/ f48 f56 1"/>
                <a:gd name="f71" fmla="*/ 2367 f55 1"/>
                <a:gd name="f72" fmla="*/ f49 f56 1"/>
                <a:gd name="f73" fmla="*/ 3819 f55 1"/>
                <a:gd name="f74" fmla="*/ f50 f56 1"/>
                <a:gd name="f75" fmla="*/ 4275 f55 1"/>
                <a:gd name="f76" fmla="*/ f51 f56 1"/>
                <a:gd name="f77" fmla="*/ 4729 f55 1"/>
                <a:gd name="f78" fmla="*/ f52 f56 1"/>
                <a:gd name="f79" fmla="*/ 5055 f55 1"/>
                <a:gd name="f80" fmla="*/ f53 f56 1"/>
                <a:gd name="f81" fmla="*/ 5797 f55 1"/>
                <a:gd name="f82" fmla="*/ 5857 f55 1"/>
                <a:gd name="f83" fmla="*/ f54 f56 1"/>
                <a:gd name="f84" fmla="*/ f57 1 f2"/>
                <a:gd name="f85" fmla="*/ f60 1 1896"/>
                <a:gd name="f86" fmla="*/ f61 1 6054"/>
                <a:gd name="f87" fmla="*/ f62 1 1896"/>
                <a:gd name="f88" fmla="*/ f63 1 6054"/>
                <a:gd name="f89" fmla="*/ f64 1 1896"/>
                <a:gd name="f90" fmla="*/ f65 1 6054"/>
                <a:gd name="f91" fmla="*/ f66 1 1896"/>
                <a:gd name="f92" fmla="*/ f67 1 6054"/>
                <a:gd name="f93" fmla="*/ f68 1 1896"/>
                <a:gd name="f94" fmla="*/ f69 1 6054"/>
                <a:gd name="f95" fmla="*/ f70 1 1896"/>
                <a:gd name="f96" fmla="*/ f71 1 6054"/>
                <a:gd name="f97" fmla="*/ f72 1 1896"/>
                <a:gd name="f98" fmla="*/ f73 1 6054"/>
                <a:gd name="f99" fmla="*/ f74 1 1896"/>
                <a:gd name="f100" fmla="*/ f75 1 6054"/>
                <a:gd name="f101" fmla="*/ f76 1 1896"/>
                <a:gd name="f102" fmla="*/ f77 1 6054"/>
                <a:gd name="f103" fmla="*/ f78 1 1896"/>
                <a:gd name="f104" fmla="*/ f79 1 6054"/>
                <a:gd name="f105" fmla="*/ f80 1 1896"/>
                <a:gd name="f106" fmla="*/ f81 1 6054"/>
                <a:gd name="f107" fmla="*/ f82 1 6054"/>
                <a:gd name="f108" fmla="*/ f83 1 1896"/>
                <a:gd name="f109" fmla="*/ 0 1 f58"/>
                <a:gd name="f110" fmla="*/ f6 1 f58"/>
                <a:gd name="f111" fmla="*/ 0 1 f59"/>
                <a:gd name="f112" fmla="*/ f7 1 f59"/>
                <a:gd name="f113" fmla="+- f84 0 f1"/>
                <a:gd name="f114" fmla="*/ f85 1 f58"/>
                <a:gd name="f115" fmla="*/ f86 1 f59"/>
                <a:gd name="f116" fmla="*/ f87 1 f58"/>
                <a:gd name="f117" fmla="*/ f88 1 f59"/>
                <a:gd name="f118" fmla="*/ f89 1 f58"/>
                <a:gd name="f119" fmla="*/ f90 1 f59"/>
                <a:gd name="f120" fmla="*/ f91 1 f58"/>
                <a:gd name="f121" fmla="*/ f92 1 f59"/>
                <a:gd name="f122" fmla="*/ f93 1 f58"/>
                <a:gd name="f123" fmla="*/ f94 1 f59"/>
                <a:gd name="f124" fmla="*/ f95 1 f58"/>
                <a:gd name="f125" fmla="*/ f96 1 f59"/>
                <a:gd name="f126" fmla="*/ f97 1 f58"/>
                <a:gd name="f127" fmla="*/ f98 1 f59"/>
                <a:gd name="f128" fmla="*/ f99 1 f58"/>
                <a:gd name="f129" fmla="*/ f100 1 f59"/>
                <a:gd name="f130" fmla="*/ f101 1 f58"/>
                <a:gd name="f131" fmla="*/ f102 1 f59"/>
                <a:gd name="f132" fmla="*/ f103 1 f58"/>
                <a:gd name="f133" fmla="*/ f104 1 f59"/>
                <a:gd name="f134" fmla="*/ f105 1 f58"/>
                <a:gd name="f135" fmla="*/ f106 1 f59"/>
                <a:gd name="f136" fmla="*/ f107 1 f59"/>
                <a:gd name="f137" fmla="*/ f108 1 f58"/>
                <a:gd name="f138" fmla="*/ f109 f41 1"/>
                <a:gd name="f139" fmla="*/ f110 f41 1"/>
                <a:gd name="f140" fmla="*/ f112 f42 1"/>
                <a:gd name="f141" fmla="*/ f111 f42 1"/>
                <a:gd name="f142" fmla="*/ f114 f41 1"/>
                <a:gd name="f143" fmla="*/ f115 f42 1"/>
                <a:gd name="f144" fmla="*/ f116 f41 1"/>
                <a:gd name="f145" fmla="*/ f117 f42 1"/>
                <a:gd name="f146" fmla="*/ f118 f41 1"/>
                <a:gd name="f147" fmla="*/ f119 f42 1"/>
                <a:gd name="f148" fmla="*/ f120 f41 1"/>
                <a:gd name="f149" fmla="*/ f121 f42 1"/>
                <a:gd name="f150" fmla="*/ f122 f41 1"/>
                <a:gd name="f151" fmla="*/ f123 f42 1"/>
                <a:gd name="f152" fmla="*/ f124 f41 1"/>
                <a:gd name="f153" fmla="*/ f125 f42 1"/>
                <a:gd name="f154" fmla="*/ f126 f41 1"/>
                <a:gd name="f155" fmla="*/ f127 f42 1"/>
                <a:gd name="f156" fmla="*/ f128 f41 1"/>
                <a:gd name="f157" fmla="*/ f129 f42 1"/>
                <a:gd name="f158" fmla="*/ f130 f41 1"/>
                <a:gd name="f159" fmla="*/ f131 f42 1"/>
                <a:gd name="f160" fmla="*/ f132 f41 1"/>
                <a:gd name="f161" fmla="*/ f133 f42 1"/>
                <a:gd name="f162" fmla="*/ f134 f41 1"/>
                <a:gd name="f163" fmla="*/ f135 f42 1"/>
                <a:gd name="f164" fmla="*/ f136 f42 1"/>
                <a:gd name="f165" fmla="*/ f137 f41 1"/>
              </a:gdLst>
              <a:ahLst/>
              <a:cxnLst>
                <a:cxn ang="3cd4">
                  <a:pos x="hc" y="t"/>
                </a:cxn>
                <a:cxn ang="0">
                  <a:pos x="r" y="vc"/>
                </a:cxn>
                <a:cxn ang="cd4">
                  <a:pos x="hc" y="b"/>
                </a:cxn>
                <a:cxn ang="cd2">
                  <a:pos x="l" y="vc"/>
                </a:cxn>
                <a:cxn ang="f113">
                  <a:pos x="f142" y="f143"/>
                </a:cxn>
                <a:cxn ang="f113">
                  <a:pos x="f144" y="f143"/>
                </a:cxn>
                <a:cxn ang="f113">
                  <a:pos x="f144" y="f145"/>
                </a:cxn>
                <a:cxn ang="f113">
                  <a:pos x="f146" y="f145"/>
                </a:cxn>
                <a:cxn ang="f113">
                  <a:pos x="f146" y="f143"/>
                </a:cxn>
                <a:cxn ang="f113">
                  <a:pos x="f146" y="f147"/>
                </a:cxn>
                <a:cxn ang="f113">
                  <a:pos x="f148" y="f147"/>
                </a:cxn>
                <a:cxn ang="f113">
                  <a:pos x="f148" y="f149"/>
                </a:cxn>
                <a:cxn ang="f113">
                  <a:pos x="f142" y="f149"/>
                </a:cxn>
                <a:cxn ang="f113">
                  <a:pos x="f142" y="f147"/>
                </a:cxn>
                <a:cxn ang="f113">
                  <a:pos x="f142" y="f143"/>
                </a:cxn>
                <a:cxn ang="f113">
                  <a:pos x="f150" y="f151"/>
                </a:cxn>
                <a:cxn ang="f113">
                  <a:pos x="f152" y="f151"/>
                </a:cxn>
                <a:cxn ang="f113">
                  <a:pos x="f152" y="f153"/>
                </a:cxn>
                <a:cxn ang="f113">
                  <a:pos x="f154" y="f153"/>
                </a:cxn>
                <a:cxn ang="f113">
                  <a:pos x="f154" y="f155"/>
                </a:cxn>
                <a:cxn ang="f113">
                  <a:pos x="f156" y="f155"/>
                </a:cxn>
                <a:cxn ang="f113">
                  <a:pos x="f156" y="f157"/>
                </a:cxn>
                <a:cxn ang="f113">
                  <a:pos x="f158" y="f157"/>
                </a:cxn>
                <a:cxn ang="f113">
                  <a:pos x="f158" y="f159"/>
                </a:cxn>
                <a:cxn ang="f113">
                  <a:pos x="f160" y="f159"/>
                </a:cxn>
                <a:cxn ang="f113">
                  <a:pos x="f160" y="f161"/>
                </a:cxn>
                <a:cxn ang="f113">
                  <a:pos x="f162" y="f161"/>
                </a:cxn>
                <a:cxn ang="f113">
                  <a:pos x="f162" y="f163"/>
                </a:cxn>
                <a:cxn ang="f113">
                  <a:pos x="f162" y="f164"/>
                </a:cxn>
                <a:cxn ang="f113">
                  <a:pos x="f165" y="f164"/>
                </a:cxn>
                <a:cxn ang="f113">
                  <a:pos x="f165" y="f163"/>
                </a:cxn>
                <a:cxn ang="f113">
                  <a:pos x="f150" y="f163"/>
                </a:cxn>
                <a:cxn ang="f113">
                  <a:pos x="f150" y="f161"/>
                </a:cxn>
                <a:cxn ang="f113">
                  <a:pos x="f150" y="f159"/>
                </a:cxn>
                <a:cxn ang="f113">
                  <a:pos x="f150" y="f157"/>
                </a:cxn>
                <a:cxn ang="f113">
                  <a:pos x="f150" y="f155"/>
                </a:cxn>
                <a:cxn ang="f113">
                  <a:pos x="f150" y="f153"/>
                </a:cxn>
                <a:cxn ang="f113">
                  <a:pos x="f150" y="f151"/>
                </a:cxn>
              </a:cxnLst>
              <a:rect l="f138" t="f141" r="f139" b="f140"/>
              <a:pathLst>
                <a:path w="1896" h="6054">
                  <a:moveTo>
                    <a:pt x="f21" y="f22"/>
                  </a:moveTo>
                  <a:lnTo>
                    <a:pt x="f23" y="f22"/>
                  </a:lnTo>
                  <a:lnTo>
                    <a:pt x="f23" y="f5"/>
                  </a:lnTo>
                  <a:lnTo>
                    <a:pt x="f24" y="f5"/>
                  </a:lnTo>
                  <a:lnTo>
                    <a:pt x="f24" y="f22"/>
                  </a:lnTo>
                  <a:lnTo>
                    <a:pt x="f24" y="f25"/>
                  </a:lnTo>
                  <a:lnTo>
                    <a:pt x="f26" y="f25"/>
                  </a:lnTo>
                  <a:lnTo>
                    <a:pt x="f26" y="f27"/>
                  </a:lnTo>
                  <a:lnTo>
                    <a:pt x="f21" y="f27"/>
                  </a:lnTo>
                  <a:lnTo>
                    <a:pt x="f21" y="f25"/>
                  </a:lnTo>
                  <a:lnTo>
                    <a:pt x="f21" y="f22"/>
                  </a:lnTo>
                  <a:close/>
                  <a:moveTo>
                    <a:pt x="f6" y="f28"/>
                  </a:moveTo>
                  <a:lnTo>
                    <a:pt x="f29" y="f28"/>
                  </a:lnTo>
                  <a:lnTo>
                    <a:pt x="f29" y="f30"/>
                  </a:lnTo>
                  <a:lnTo>
                    <a:pt x="f31" y="f30"/>
                  </a:lnTo>
                  <a:lnTo>
                    <a:pt x="f31" y="f32"/>
                  </a:lnTo>
                  <a:lnTo>
                    <a:pt x="f33" y="f32"/>
                  </a:lnTo>
                  <a:lnTo>
                    <a:pt x="f33" y="f34"/>
                  </a:lnTo>
                  <a:lnTo>
                    <a:pt x="f22" y="f34"/>
                  </a:lnTo>
                  <a:lnTo>
                    <a:pt x="f22" y="f35"/>
                  </a:lnTo>
                  <a:lnTo>
                    <a:pt x="f36" y="f35"/>
                  </a:lnTo>
                  <a:lnTo>
                    <a:pt x="f36" y="f37"/>
                  </a:lnTo>
                  <a:lnTo>
                    <a:pt x="f5" y="f37"/>
                  </a:lnTo>
                  <a:lnTo>
                    <a:pt x="f5" y="f38"/>
                  </a:lnTo>
                  <a:lnTo>
                    <a:pt x="f5" y="f7"/>
                  </a:lnTo>
                  <a:lnTo>
                    <a:pt x="f39" y="f7"/>
                  </a:lnTo>
                  <a:lnTo>
                    <a:pt x="f39" y="f38"/>
                  </a:lnTo>
                  <a:lnTo>
                    <a:pt x="f6" y="f38"/>
                  </a:lnTo>
                  <a:lnTo>
                    <a:pt x="f6" y="f37"/>
                  </a:lnTo>
                  <a:lnTo>
                    <a:pt x="f6" y="f35"/>
                  </a:lnTo>
                  <a:lnTo>
                    <a:pt x="f6" y="f34"/>
                  </a:lnTo>
                  <a:lnTo>
                    <a:pt x="f6" y="f32"/>
                  </a:lnTo>
                  <a:lnTo>
                    <a:pt x="f6" y="f30"/>
                  </a:lnTo>
                  <a:lnTo>
                    <a:pt x="f6" y="f28"/>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AutoShape 26">
              <a:extLst>
                <a:ext uri="{FF2B5EF4-FFF2-40B4-BE49-F238E27FC236}">
                  <a16:creationId xmlns:a16="http://schemas.microsoft.com/office/drawing/2014/main" id="{25837F6A-5F1D-4643-6264-6901ED9A41C3}"/>
                </a:ext>
              </a:extLst>
            </p:cNvPr>
            <p:cNvSpPr/>
            <p:nvPr/>
          </p:nvSpPr>
          <p:spPr>
            <a:xfrm>
              <a:off x="4224756" y="1664774"/>
              <a:ext cx="1441249" cy="4415747"/>
            </a:xfrm>
            <a:custGeom>
              <a:avLst/>
              <a:gdLst>
                <a:gd name="f0" fmla="val 10800000"/>
                <a:gd name="f1" fmla="val 5400000"/>
                <a:gd name="f2" fmla="val 180"/>
                <a:gd name="f3" fmla="val w"/>
                <a:gd name="f4" fmla="val h"/>
                <a:gd name="f5" fmla="val 0"/>
                <a:gd name="f6" fmla="val 1896"/>
                <a:gd name="f7" fmla="val 6053"/>
                <a:gd name="f8" fmla="+- 0 13638 0"/>
                <a:gd name="f9" fmla="+- 0 14350 0"/>
                <a:gd name="f10" fmla="+- 0 13681 0"/>
                <a:gd name="f11" fmla="+- 0 13165 0"/>
                <a:gd name="f12" fmla="+- 0 12809 0"/>
                <a:gd name="f13" fmla="+- 0 12454 0"/>
                <a:gd name="f14" fmla="+- 0 12970 0"/>
                <a:gd name="f15" fmla="+- 0 13142 0"/>
                <a:gd name="f16" fmla="+- 0 13325 0"/>
                <a:gd name="f17" fmla="+- 0 13355 0"/>
                <a:gd name="f18" fmla="+- 0 0 196"/>
                <a:gd name="f19" fmla="+- 0 14066 0"/>
                <a:gd name="f20" fmla="+- 0 0 176"/>
                <a:gd name="f21" fmla="+- 0 14344 0"/>
                <a:gd name="f22" fmla="+- 0 13633 0"/>
                <a:gd name="f23" fmla="val 1184"/>
                <a:gd name="f24" fmla="val 2121"/>
                <a:gd name="f25" fmla="val 2142"/>
                <a:gd name="f26" fmla="val 5972"/>
                <a:gd name="f27" fmla="val 5993"/>
                <a:gd name="f28" fmla="val 1227"/>
                <a:gd name="f29" fmla="val 6032"/>
                <a:gd name="f30" fmla="val 711"/>
                <a:gd name="f31" fmla="val 355"/>
                <a:gd name="f32" fmla="val 5272"/>
                <a:gd name="f33" fmla="val 5251"/>
                <a:gd name="f34" fmla="val 4946"/>
                <a:gd name="f35" fmla="val 4926"/>
                <a:gd name="f36" fmla="val 516"/>
                <a:gd name="f37" fmla="val 4491"/>
                <a:gd name="f38" fmla="val 4471"/>
                <a:gd name="f39" fmla="val 688"/>
                <a:gd name="f40" fmla="val 4036"/>
                <a:gd name="f41" fmla="val 4016"/>
                <a:gd name="f42" fmla="val 871"/>
                <a:gd name="f43" fmla="val 3552"/>
                <a:gd name="f44" fmla="val 3532"/>
                <a:gd name="f45" fmla="val 3099"/>
                <a:gd name="f46" fmla="val 3089"/>
                <a:gd name="f47" fmla="val 3079"/>
                <a:gd name="f48" fmla="val 3068"/>
                <a:gd name="f49" fmla="val 2584"/>
                <a:gd name="f50" fmla="val 2564"/>
                <a:gd name="f51" fmla="val 901"/>
                <a:gd name="f52" fmla="val 1612"/>
                <a:gd name="f53" fmla="val 20"/>
                <a:gd name="f54" fmla="val 515"/>
                <a:gd name="f55" fmla="val 1890"/>
                <a:gd name="f56" fmla="val 535"/>
                <a:gd name="f57" fmla="val 1030"/>
                <a:gd name="f58" fmla="val 1050"/>
                <a:gd name="f59" fmla="val 1179"/>
                <a:gd name="f60" fmla="+- 0 0 -90"/>
                <a:gd name="f61" fmla="*/ f3 1 1896"/>
                <a:gd name="f62" fmla="*/ f4 1 6053"/>
                <a:gd name="f63" fmla="+- f8 0 12454"/>
                <a:gd name="f64" fmla="+- f9 0 12454"/>
                <a:gd name="f65" fmla="+- f10 0 12454"/>
                <a:gd name="f66" fmla="+- f11 0 12454"/>
                <a:gd name="f67" fmla="+- f12 0 12454"/>
                <a:gd name="f68" fmla="+- f13 0 12454"/>
                <a:gd name="f69" fmla="+- f14 0 12454"/>
                <a:gd name="f70" fmla="+- f15 0 12454"/>
                <a:gd name="f71" fmla="+- f16 0 12454"/>
                <a:gd name="f72" fmla="+- f17 0 12454"/>
                <a:gd name="f73" fmla="+- f19 0 12454"/>
                <a:gd name="f74" fmla="+- f21 0 12454"/>
                <a:gd name="f75" fmla="+- f22 0 12454"/>
                <a:gd name="f76" fmla="+- f7 0 f5"/>
                <a:gd name="f77" fmla="+- f6 0 f5"/>
                <a:gd name="f78" fmla="*/ f60 f0 1"/>
                <a:gd name="f79" fmla="*/ f77 1 1896"/>
                <a:gd name="f80" fmla="*/ f76 1 6053"/>
                <a:gd name="f81" fmla="*/ f63 f77 1"/>
                <a:gd name="f82" fmla="*/ 1925 f76 1"/>
                <a:gd name="f83" fmla="*/ f64 f77 1"/>
                <a:gd name="f84" fmla="*/ 1946 f76 1"/>
                <a:gd name="f85" fmla="*/ 5776 f76 1"/>
                <a:gd name="f86" fmla="*/ 5797 f76 1"/>
                <a:gd name="f87" fmla="*/ f65 f77 1"/>
                <a:gd name="f88" fmla="*/ 5836 f76 1"/>
                <a:gd name="f89" fmla="*/ 5857 f76 1"/>
                <a:gd name="f90" fmla="*/ f66 f77 1"/>
                <a:gd name="f91" fmla="*/ f67 f77 1"/>
                <a:gd name="f92" fmla="*/ f68 f77 1"/>
                <a:gd name="f93" fmla="*/ 5076 f76 1"/>
                <a:gd name="f94" fmla="*/ 5055 f76 1"/>
                <a:gd name="f95" fmla="*/ 4750 f76 1"/>
                <a:gd name="f96" fmla="*/ 4730 f76 1"/>
                <a:gd name="f97" fmla="*/ f69 f77 1"/>
                <a:gd name="f98" fmla="*/ 4295 f76 1"/>
                <a:gd name="f99" fmla="*/ 4275 f76 1"/>
                <a:gd name="f100" fmla="*/ f70 f77 1"/>
                <a:gd name="f101" fmla="*/ 3840 f76 1"/>
                <a:gd name="f102" fmla="*/ 3820 f76 1"/>
                <a:gd name="f103" fmla="*/ f71 f77 1"/>
                <a:gd name="f104" fmla="*/ 3356 f76 1"/>
                <a:gd name="f105" fmla="*/ 3336 f76 1"/>
                <a:gd name="f106" fmla="*/ 2903 f76 1"/>
                <a:gd name="f107" fmla="*/ 2893 f76 1"/>
                <a:gd name="f108" fmla="*/ 2883 f76 1"/>
                <a:gd name="f109" fmla="*/ 2872 f76 1"/>
                <a:gd name="f110" fmla="*/ 2388 f76 1"/>
                <a:gd name="f111" fmla="*/ 2368 f76 1"/>
                <a:gd name="f112" fmla="*/ f72 f77 1"/>
                <a:gd name="f113" fmla="*/ f18 f76 1"/>
                <a:gd name="f114" fmla="*/ f73 f77 1"/>
                <a:gd name="f115" fmla="*/ f20 f76 1"/>
                <a:gd name="f116" fmla="*/ 319 f76 1"/>
                <a:gd name="f117" fmla="*/ f74 f77 1"/>
                <a:gd name="f118" fmla="*/ 339 f76 1"/>
                <a:gd name="f119" fmla="*/ 834 f76 1"/>
                <a:gd name="f120" fmla="*/ 854 f76 1"/>
                <a:gd name="f121" fmla="*/ f75 f77 1"/>
                <a:gd name="f122" fmla="*/ f78 1 f2"/>
                <a:gd name="f123" fmla="*/ f81 1 1896"/>
                <a:gd name="f124" fmla="*/ f82 1 6053"/>
                <a:gd name="f125" fmla="*/ f83 1 1896"/>
                <a:gd name="f126" fmla="*/ f84 1 6053"/>
                <a:gd name="f127" fmla="*/ f85 1 6053"/>
                <a:gd name="f128" fmla="*/ f86 1 6053"/>
                <a:gd name="f129" fmla="*/ f87 1 1896"/>
                <a:gd name="f130" fmla="*/ f88 1 6053"/>
                <a:gd name="f131" fmla="*/ f89 1 6053"/>
                <a:gd name="f132" fmla="*/ f90 1 1896"/>
                <a:gd name="f133" fmla="*/ f91 1 1896"/>
                <a:gd name="f134" fmla="*/ f92 1 1896"/>
                <a:gd name="f135" fmla="*/ f93 1 6053"/>
                <a:gd name="f136" fmla="*/ f94 1 6053"/>
                <a:gd name="f137" fmla="*/ f95 1 6053"/>
                <a:gd name="f138" fmla="*/ f96 1 6053"/>
                <a:gd name="f139" fmla="*/ f97 1 1896"/>
                <a:gd name="f140" fmla="*/ f98 1 6053"/>
                <a:gd name="f141" fmla="*/ f99 1 6053"/>
                <a:gd name="f142" fmla="*/ f100 1 1896"/>
                <a:gd name="f143" fmla="*/ f101 1 6053"/>
                <a:gd name="f144" fmla="*/ f102 1 6053"/>
                <a:gd name="f145" fmla="*/ f103 1 1896"/>
                <a:gd name="f146" fmla="*/ f104 1 6053"/>
                <a:gd name="f147" fmla="*/ f105 1 6053"/>
                <a:gd name="f148" fmla="*/ f106 1 6053"/>
                <a:gd name="f149" fmla="*/ f107 1 6053"/>
                <a:gd name="f150" fmla="*/ f108 1 6053"/>
                <a:gd name="f151" fmla="*/ f109 1 6053"/>
                <a:gd name="f152" fmla="*/ f110 1 6053"/>
                <a:gd name="f153" fmla="*/ f111 1 6053"/>
                <a:gd name="f154" fmla="*/ f112 1 1896"/>
                <a:gd name="f155" fmla="*/ f113 1 6053"/>
                <a:gd name="f156" fmla="*/ f114 1 1896"/>
                <a:gd name="f157" fmla="*/ f115 1 6053"/>
                <a:gd name="f158" fmla="*/ f116 1 6053"/>
                <a:gd name="f159" fmla="*/ f117 1 1896"/>
                <a:gd name="f160" fmla="*/ f118 1 6053"/>
                <a:gd name="f161" fmla="*/ f119 1 6053"/>
                <a:gd name="f162" fmla="*/ f120 1 6053"/>
                <a:gd name="f163" fmla="*/ f121 1 1896"/>
                <a:gd name="f164" fmla="*/ 0 1 f79"/>
                <a:gd name="f165" fmla="*/ f6 1 f79"/>
                <a:gd name="f166" fmla="*/ 0 1 f80"/>
                <a:gd name="f167" fmla="*/ f7 1 f80"/>
                <a:gd name="f168" fmla="+- f122 0 f1"/>
                <a:gd name="f169" fmla="*/ f123 1 f79"/>
                <a:gd name="f170" fmla="*/ f124 1 f80"/>
                <a:gd name="f171" fmla="*/ f125 1 f79"/>
                <a:gd name="f172" fmla="*/ f126 1 f80"/>
                <a:gd name="f173" fmla="*/ f127 1 f80"/>
                <a:gd name="f174" fmla="*/ f128 1 f80"/>
                <a:gd name="f175" fmla="*/ f129 1 f79"/>
                <a:gd name="f176" fmla="*/ f130 1 f80"/>
                <a:gd name="f177" fmla="*/ f131 1 f80"/>
                <a:gd name="f178" fmla="*/ f132 1 f79"/>
                <a:gd name="f179" fmla="*/ f133 1 f79"/>
                <a:gd name="f180" fmla="*/ f134 1 f79"/>
                <a:gd name="f181" fmla="*/ f135 1 f80"/>
                <a:gd name="f182" fmla="*/ f136 1 f80"/>
                <a:gd name="f183" fmla="*/ f137 1 f80"/>
                <a:gd name="f184" fmla="*/ f138 1 f80"/>
                <a:gd name="f185" fmla="*/ f139 1 f79"/>
                <a:gd name="f186" fmla="*/ f140 1 f80"/>
                <a:gd name="f187" fmla="*/ f141 1 f80"/>
                <a:gd name="f188" fmla="*/ f142 1 f79"/>
                <a:gd name="f189" fmla="*/ f143 1 f80"/>
                <a:gd name="f190" fmla="*/ f144 1 f80"/>
                <a:gd name="f191" fmla="*/ f145 1 f79"/>
                <a:gd name="f192" fmla="*/ f146 1 f80"/>
                <a:gd name="f193" fmla="*/ f147 1 f80"/>
                <a:gd name="f194" fmla="*/ f148 1 f80"/>
                <a:gd name="f195" fmla="*/ f149 1 f80"/>
                <a:gd name="f196" fmla="*/ f150 1 f80"/>
                <a:gd name="f197" fmla="*/ f151 1 f80"/>
                <a:gd name="f198" fmla="*/ f152 1 f80"/>
                <a:gd name="f199" fmla="*/ f153 1 f80"/>
                <a:gd name="f200" fmla="*/ f154 1 f79"/>
                <a:gd name="f201" fmla="*/ f155 1 f80"/>
                <a:gd name="f202" fmla="*/ f156 1 f79"/>
                <a:gd name="f203" fmla="*/ f157 1 f80"/>
                <a:gd name="f204" fmla="*/ f158 1 f80"/>
                <a:gd name="f205" fmla="*/ f159 1 f79"/>
                <a:gd name="f206" fmla="*/ f160 1 f80"/>
                <a:gd name="f207" fmla="*/ f161 1 f80"/>
                <a:gd name="f208" fmla="*/ f162 1 f80"/>
                <a:gd name="f209" fmla="*/ f163 1 f79"/>
                <a:gd name="f210" fmla="*/ f164 f61 1"/>
                <a:gd name="f211" fmla="*/ f165 f61 1"/>
                <a:gd name="f212" fmla="*/ f167 f62 1"/>
                <a:gd name="f213" fmla="*/ f166 f62 1"/>
                <a:gd name="f214" fmla="*/ f169 f61 1"/>
                <a:gd name="f215" fmla="*/ f170 f62 1"/>
                <a:gd name="f216" fmla="*/ f171 f61 1"/>
                <a:gd name="f217" fmla="*/ f172 f62 1"/>
                <a:gd name="f218" fmla="*/ f173 f62 1"/>
                <a:gd name="f219" fmla="*/ f174 f62 1"/>
                <a:gd name="f220" fmla="*/ f175 f61 1"/>
                <a:gd name="f221" fmla="*/ f176 f62 1"/>
                <a:gd name="f222" fmla="*/ f177 f62 1"/>
                <a:gd name="f223" fmla="*/ f178 f61 1"/>
                <a:gd name="f224" fmla="*/ f179 f61 1"/>
                <a:gd name="f225" fmla="*/ f180 f61 1"/>
                <a:gd name="f226" fmla="*/ f181 f62 1"/>
                <a:gd name="f227" fmla="*/ f182 f62 1"/>
                <a:gd name="f228" fmla="*/ f183 f62 1"/>
                <a:gd name="f229" fmla="*/ f184 f62 1"/>
                <a:gd name="f230" fmla="*/ f185 f61 1"/>
                <a:gd name="f231" fmla="*/ f186 f62 1"/>
                <a:gd name="f232" fmla="*/ f187 f62 1"/>
                <a:gd name="f233" fmla="*/ f188 f61 1"/>
                <a:gd name="f234" fmla="*/ f189 f62 1"/>
                <a:gd name="f235" fmla="*/ f190 f62 1"/>
                <a:gd name="f236" fmla="*/ f191 f61 1"/>
                <a:gd name="f237" fmla="*/ f192 f62 1"/>
                <a:gd name="f238" fmla="*/ f193 f62 1"/>
                <a:gd name="f239" fmla="*/ f194 f62 1"/>
                <a:gd name="f240" fmla="*/ f195 f62 1"/>
                <a:gd name="f241" fmla="*/ f196 f62 1"/>
                <a:gd name="f242" fmla="*/ f197 f62 1"/>
                <a:gd name="f243" fmla="*/ f198 f62 1"/>
                <a:gd name="f244" fmla="*/ f199 f62 1"/>
                <a:gd name="f245" fmla="*/ f200 f61 1"/>
                <a:gd name="f246" fmla="*/ f201 f62 1"/>
                <a:gd name="f247" fmla="*/ f202 f61 1"/>
                <a:gd name="f248" fmla="*/ f203 f62 1"/>
                <a:gd name="f249" fmla="*/ f204 f62 1"/>
                <a:gd name="f250" fmla="*/ f205 f61 1"/>
                <a:gd name="f251" fmla="*/ f206 f62 1"/>
                <a:gd name="f252" fmla="*/ f207 f62 1"/>
                <a:gd name="f253" fmla="*/ f208 f62 1"/>
                <a:gd name="f254" fmla="*/ f209 f61 1"/>
              </a:gdLst>
              <a:ahLst/>
              <a:cxnLst>
                <a:cxn ang="3cd4">
                  <a:pos x="hc" y="t"/>
                </a:cxn>
                <a:cxn ang="0">
                  <a:pos x="r" y="vc"/>
                </a:cxn>
                <a:cxn ang="cd4">
                  <a:pos x="hc" y="b"/>
                </a:cxn>
                <a:cxn ang="cd2">
                  <a:pos x="l" y="vc"/>
                </a:cxn>
                <a:cxn ang="f168">
                  <a:pos x="f214" y="f215"/>
                </a:cxn>
                <a:cxn ang="f168">
                  <a:pos x="f216" y="f215"/>
                </a:cxn>
                <a:cxn ang="f168">
                  <a:pos x="f216" y="f217"/>
                </a:cxn>
                <a:cxn ang="f168">
                  <a:pos x="f216" y="f218"/>
                </a:cxn>
                <a:cxn ang="f168">
                  <a:pos x="f216" y="f219"/>
                </a:cxn>
                <a:cxn ang="f168">
                  <a:pos x="f220" y="f219"/>
                </a:cxn>
                <a:cxn ang="f168">
                  <a:pos x="f220" y="f221"/>
                </a:cxn>
                <a:cxn ang="f168">
                  <a:pos x="f220" y="f222"/>
                </a:cxn>
                <a:cxn ang="f168">
                  <a:pos x="f223" y="f222"/>
                </a:cxn>
                <a:cxn ang="f168">
                  <a:pos x="f224" y="f222"/>
                </a:cxn>
                <a:cxn ang="f168">
                  <a:pos x="f225" y="f222"/>
                </a:cxn>
                <a:cxn ang="f168">
                  <a:pos x="f225" y="f221"/>
                </a:cxn>
                <a:cxn ang="f168">
                  <a:pos x="f225" y="f226"/>
                </a:cxn>
                <a:cxn ang="f168">
                  <a:pos x="f225" y="f227"/>
                </a:cxn>
                <a:cxn ang="f168">
                  <a:pos x="f224" y="f227"/>
                </a:cxn>
                <a:cxn ang="f168">
                  <a:pos x="f224" y="f228"/>
                </a:cxn>
                <a:cxn ang="f168">
                  <a:pos x="f224" y="f229"/>
                </a:cxn>
                <a:cxn ang="f168">
                  <a:pos x="f230" y="f229"/>
                </a:cxn>
                <a:cxn ang="f168">
                  <a:pos x="f230" y="f231"/>
                </a:cxn>
                <a:cxn ang="f168">
                  <a:pos x="f230" y="f232"/>
                </a:cxn>
                <a:cxn ang="f168">
                  <a:pos x="f233" y="f232"/>
                </a:cxn>
                <a:cxn ang="f168">
                  <a:pos x="f233" y="f234"/>
                </a:cxn>
                <a:cxn ang="f168">
                  <a:pos x="f233" y="f235"/>
                </a:cxn>
                <a:cxn ang="f168">
                  <a:pos x="f236" y="f235"/>
                </a:cxn>
                <a:cxn ang="f168">
                  <a:pos x="f236" y="f237"/>
                </a:cxn>
                <a:cxn ang="f168">
                  <a:pos x="f236" y="f238"/>
                </a:cxn>
                <a:cxn ang="f168">
                  <a:pos x="f236" y="f238"/>
                </a:cxn>
                <a:cxn ang="f168">
                  <a:pos x="f236" y="f239"/>
                </a:cxn>
                <a:cxn ang="f168">
                  <a:pos x="f236" y="f240"/>
                </a:cxn>
                <a:cxn ang="f168">
                  <a:pos x="f236" y="f241"/>
                </a:cxn>
                <a:cxn ang="f168">
                  <a:pos x="f236" y="f242"/>
                </a:cxn>
                <a:cxn ang="f168">
                  <a:pos x="f236" y="f243"/>
                </a:cxn>
                <a:cxn ang="f168">
                  <a:pos x="f236" y="f244"/>
                </a:cxn>
                <a:cxn ang="f168">
                  <a:pos x="f214" y="f244"/>
                </a:cxn>
                <a:cxn ang="f168">
                  <a:pos x="f214" y="f217"/>
                </a:cxn>
                <a:cxn ang="f168">
                  <a:pos x="f214" y="f215"/>
                </a:cxn>
                <a:cxn ang="f168">
                  <a:pos x="f245" y="f246"/>
                </a:cxn>
                <a:cxn ang="f168">
                  <a:pos x="f247" y="f246"/>
                </a:cxn>
                <a:cxn ang="f168">
                  <a:pos x="f247" y="f248"/>
                </a:cxn>
                <a:cxn ang="f168">
                  <a:pos x="f247" y="f249"/>
                </a:cxn>
                <a:cxn ang="f168">
                  <a:pos x="f250" y="f249"/>
                </a:cxn>
                <a:cxn ang="f168">
                  <a:pos x="f250" y="f251"/>
                </a:cxn>
                <a:cxn ang="f168">
                  <a:pos x="f250" y="f252"/>
                </a:cxn>
                <a:cxn ang="f168">
                  <a:pos x="f250" y="f253"/>
                </a:cxn>
                <a:cxn ang="f168">
                  <a:pos x="f254" y="f253"/>
                </a:cxn>
                <a:cxn ang="f168">
                  <a:pos x="f254" y="f252"/>
                </a:cxn>
                <a:cxn ang="f168">
                  <a:pos x="f254" y="f251"/>
                </a:cxn>
                <a:cxn ang="f168">
                  <a:pos x="f245" y="f251"/>
                </a:cxn>
                <a:cxn ang="f168">
                  <a:pos x="f245" y="f249"/>
                </a:cxn>
                <a:cxn ang="f168">
                  <a:pos x="f245" y="f248"/>
                </a:cxn>
                <a:cxn ang="f168">
                  <a:pos x="f245" y="f246"/>
                </a:cxn>
              </a:cxnLst>
              <a:rect l="f210" t="f213" r="f211" b="f212"/>
              <a:pathLst>
                <a:path w="1896" h="6053">
                  <a:moveTo>
                    <a:pt x="f23" y="f24"/>
                  </a:moveTo>
                  <a:lnTo>
                    <a:pt x="f6" y="f24"/>
                  </a:lnTo>
                  <a:lnTo>
                    <a:pt x="f6" y="f25"/>
                  </a:lnTo>
                  <a:lnTo>
                    <a:pt x="f6" y="f26"/>
                  </a:lnTo>
                  <a:lnTo>
                    <a:pt x="f6" y="f27"/>
                  </a:lnTo>
                  <a:lnTo>
                    <a:pt x="f28" y="f27"/>
                  </a:lnTo>
                  <a:lnTo>
                    <a:pt x="f28" y="f29"/>
                  </a:lnTo>
                  <a:lnTo>
                    <a:pt x="f28" y="f7"/>
                  </a:lnTo>
                  <a:lnTo>
                    <a:pt x="f30" y="f7"/>
                  </a:lnTo>
                  <a:lnTo>
                    <a:pt x="f31" y="f7"/>
                  </a:lnTo>
                  <a:lnTo>
                    <a:pt x="f5" y="f7"/>
                  </a:lnTo>
                  <a:lnTo>
                    <a:pt x="f5" y="f29"/>
                  </a:lnTo>
                  <a:lnTo>
                    <a:pt x="f5" y="f32"/>
                  </a:lnTo>
                  <a:lnTo>
                    <a:pt x="f5" y="f33"/>
                  </a:lnTo>
                  <a:lnTo>
                    <a:pt x="f31" y="f33"/>
                  </a:lnTo>
                  <a:lnTo>
                    <a:pt x="f31" y="f34"/>
                  </a:lnTo>
                  <a:lnTo>
                    <a:pt x="f31" y="f35"/>
                  </a:lnTo>
                  <a:lnTo>
                    <a:pt x="f36" y="f35"/>
                  </a:lnTo>
                  <a:lnTo>
                    <a:pt x="f36" y="f37"/>
                  </a:lnTo>
                  <a:lnTo>
                    <a:pt x="f36" y="f38"/>
                  </a:lnTo>
                  <a:lnTo>
                    <a:pt x="f39" y="f38"/>
                  </a:lnTo>
                  <a:lnTo>
                    <a:pt x="f39" y="f40"/>
                  </a:lnTo>
                  <a:lnTo>
                    <a:pt x="f39" y="f41"/>
                  </a:lnTo>
                  <a:lnTo>
                    <a:pt x="f42" y="f41"/>
                  </a:lnTo>
                  <a:lnTo>
                    <a:pt x="f42" y="f43"/>
                  </a:lnTo>
                  <a:lnTo>
                    <a:pt x="f42" y="f44"/>
                  </a:lnTo>
                  <a:lnTo>
                    <a:pt x="f42" y="f45"/>
                  </a:lnTo>
                  <a:lnTo>
                    <a:pt x="f42" y="f46"/>
                  </a:lnTo>
                  <a:lnTo>
                    <a:pt x="f42" y="f47"/>
                  </a:lnTo>
                  <a:lnTo>
                    <a:pt x="f42" y="f48"/>
                  </a:lnTo>
                  <a:lnTo>
                    <a:pt x="f42" y="f49"/>
                  </a:lnTo>
                  <a:lnTo>
                    <a:pt x="f42" y="f50"/>
                  </a:lnTo>
                  <a:lnTo>
                    <a:pt x="f23" y="f50"/>
                  </a:lnTo>
                  <a:lnTo>
                    <a:pt x="f23" y="f25"/>
                  </a:lnTo>
                  <a:lnTo>
                    <a:pt x="f23" y="f24"/>
                  </a:lnTo>
                  <a:close/>
                  <a:moveTo>
                    <a:pt x="f51" y="f5"/>
                  </a:moveTo>
                  <a:lnTo>
                    <a:pt x="f52" y="f5"/>
                  </a:lnTo>
                  <a:lnTo>
                    <a:pt x="f52" y="f53"/>
                  </a:lnTo>
                  <a:lnTo>
                    <a:pt x="f52" y="f54"/>
                  </a:lnTo>
                  <a:lnTo>
                    <a:pt x="f55" y="f54"/>
                  </a:lnTo>
                  <a:lnTo>
                    <a:pt x="f55" y="f56"/>
                  </a:lnTo>
                  <a:lnTo>
                    <a:pt x="f55" y="f57"/>
                  </a:lnTo>
                  <a:lnTo>
                    <a:pt x="f55" y="f58"/>
                  </a:lnTo>
                  <a:lnTo>
                    <a:pt x="f59" y="f58"/>
                  </a:lnTo>
                  <a:lnTo>
                    <a:pt x="f59" y="f57"/>
                  </a:lnTo>
                  <a:lnTo>
                    <a:pt x="f59" y="f56"/>
                  </a:lnTo>
                  <a:lnTo>
                    <a:pt x="f51" y="f56"/>
                  </a:lnTo>
                  <a:lnTo>
                    <a:pt x="f51" y="f54"/>
                  </a:lnTo>
                  <a:lnTo>
                    <a:pt x="f51" y="f53"/>
                  </a:lnTo>
                  <a:lnTo>
                    <a:pt x="f51" y="f5"/>
                  </a:lnTo>
                  <a:close/>
                </a:path>
              </a:pathLst>
            </a:custGeom>
            <a:noFill/>
            <a:ln w="12701"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9" name="TextBox 10">
            <a:extLst>
              <a:ext uri="{FF2B5EF4-FFF2-40B4-BE49-F238E27FC236}">
                <a16:creationId xmlns:a16="http://schemas.microsoft.com/office/drawing/2014/main" id="{B2799F53-30F2-5FE8-674A-FBC56903C4AB}"/>
              </a:ext>
            </a:extLst>
          </p:cNvPr>
          <p:cNvSpPr txBox="1"/>
          <p:nvPr/>
        </p:nvSpPr>
        <p:spPr>
          <a:xfrm>
            <a:off x="293275" y="1173440"/>
            <a:ext cx="9068433" cy="33855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2060"/>
                </a:solidFill>
                <a:uFillTx/>
                <a:latin typeface="Arial" pitchFamily="34"/>
                <a:ea typeface="Calibri" pitchFamily="34"/>
                <a:cs typeface="Arial" pitchFamily="34"/>
              </a:rPr>
              <a:t>South</a:t>
            </a:r>
            <a:r>
              <a:rPr lang="en-US" sz="1600" b="0" i="0" u="none" strike="noStrike" kern="1200" cap="none" spc="-30"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east</a:t>
            </a:r>
            <a:r>
              <a:rPr lang="en-US" sz="1600" b="0" i="0" u="none" strike="noStrike" kern="1200" cap="none" spc="-10"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London</a:t>
            </a:r>
            <a:r>
              <a:rPr lang="en-US" sz="1600" b="0" i="0" u="none" strike="noStrike" kern="1200" cap="none" spc="-15"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is</a:t>
            </a:r>
            <a:r>
              <a:rPr lang="en-US" sz="1600" b="0" i="0" u="none" strike="noStrike" kern="1200" cap="none" spc="-40"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diverse,</a:t>
            </a:r>
            <a:r>
              <a:rPr lang="en-US" sz="1600" b="0" i="0" u="none" strike="noStrike" kern="1200" cap="none" spc="-30"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and</a:t>
            </a:r>
            <a:r>
              <a:rPr lang="en-US" sz="1600" b="0" i="0" u="none" strike="noStrike" kern="1200" cap="none" spc="-25"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the</a:t>
            </a:r>
            <a:r>
              <a:rPr lang="en-US" sz="1600" b="0" i="0" u="none" strike="noStrike" kern="1200" cap="none" spc="-15"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health</a:t>
            </a:r>
            <a:r>
              <a:rPr lang="en-US" sz="1600" b="0" i="0" u="none" strike="noStrike" kern="1200" cap="none" spc="-35"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and</a:t>
            </a:r>
            <a:r>
              <a:rPr lang="en-US" sz="1600" b="0" i="0" u="none" strike="noStrike" kern="1200" cap="none" spc="-25"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care</a:t>
            </a:r>
            <a:r>
              <a:rPr lang="en-US" sz="1600" b="0" i="0" u="none" strike="noStrike" kern="1200" cap="none" spc="-15"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needs</a:t>
            </a:r>
            <a:r>
              <a:rPr lang="en-US" sz="1600" b="0" i="0" u="none" strike="noStrike" kern="1200" cap="none" spc="-35"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of its</a:t>
            </a:r>
            <a:r>
              <a:rPr lang="en-US" sz="1600" b="0" i="0" u="none" strike="noStrike" kern="1200" cap="none" spc="-10"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1.9</a:t>
            </a:r>
            <a:r>
              <a:rPr lang="en-US" sz="1600" b="0" i="0" u="none" strike="noStrike" kern="1200" cap="none" spc="-15"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million</a:t>
            </a:r>
            <a:r>
              <a:rPr lang="en-US" sz="1600" b="0" i="0" u="none" strike="noStrike" kern="1200" cap="none" spc="-35"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people</a:t>
            </a:r>
            <a:r>
              <a:rPr lang="en-US" sz="1600" b="0" i="0" u="none" strike="noStrike" kern="1200" cap="none" spc="-35"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are</a:t>
            </a:r>
            <a:r>
              <a:rPr lang="en-US" sz="1600" b="0" i="0" u="none" strike="noStrike" kern="1200" cap="none" spc="-15" baseline="0">
                <a:solidFill>
                  <a:srgbClr val="002060"/>
                </a:solidFill>
                <a:uFillTx/>
                <a:latin typeface="Arial" pitchFamily="34"/>
                <a:ea typeface="Calibri" pitchFamily="34"/>
                <a:cs typeface="Arial" pitchFamily="34"/>
              </a:rPr>
              <a:t> </a:t>
            </a:r>
            <a:r>
              <a:rPr lang="en-US" sz="1600" b="0" i="0" u="none" strike="noStrike" kern="1200" cap="none" spc="0" baseline="0">
                <a:solidFill>
                  <a:srgbClr val="002060"/>
                </a:solidFill>
                <a:uFillTx/>
                <a:latin typeface="Arial" pitchFamily="34"/>
                <a:ea typeface="Calibri" pitchFamily="34"/>
                <a:cs typeface="Arial" pitchFamily="34"/>
              </a:rPr>
              <a:t>complex</a:t>
            </a:r>
            <a:endParaRPr lang="en-GB" sz="1600" b="0" i="0" u="none" strike="noStrike" kern="1200" cap="none" spc="0" baseline="0">
              <a:solidFill>
                <a:srgbClr val="002060"/>
              </a:solidFill>
              <a:uFillTx/>
              <a:latin typeface="Arial" pitchFamily="34"/>
              <a:cs typeface="Arial" pitchFamily="34"/>
            </a:endParaRPr>
          </a:p>
        </p:txBody>
      </p:sp>
      <p:sp>
        <p:nvSpPr>
          <p:cNvPr id="10" name="TextBox 11">
            <a:extLst>
              <a:ext uri="{FF2B5EF4-FFF2-40B4-BE49-F238E27FC236}">
                <a16:creationId xmlns:a16="http://schemas.microsoft.com/office/drawing/2014/main" id="{56C0060B-1D1A-4EA6-EA1E-994E2CB8F165}"/>
              </a:ext>
            </a:extLst>
          </p:cNvPr>
          <p:cNvSpPr txBox="1"/>
          <p:nvPr/>
        </p:nvSpPr>
        <p:spPr>
          <a:xfrm>
            <a:off x="6307494" y="1898358"/>
            <a:ext cx="5135178" cy="830997"/>
          </a:xfrm>
          <a:prstGeom prst="rect">
            <a:avLst/>
          </a:prstGeom>
          <a:solidFill>
            <a:srgbClr val="002060"/>
          </a:solidFill>
          <a:ln w="9528" cap="flat">
            <a:solidFill>
              <a:srgbClr val="002060"/>
            </a:solidFill>
            <a:prstDash val="solid"/>
            <a:miter/>
          </a:ln>
        </p:spPr>
        <p:txBody>
          <a:bodyPr vert="horz" wrap="square" lIns="91440" tIns="45720" rIns="91440" bIns="45720" anchor="ctr"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Arial" pitchFamily="34"/>
                <a:cs typeface="Arial" pitchFamily="34"/>
              </a:rPr>
              <a:t>Our population is both growing and ageing; that means demand for health and care services is set to increase significantly as more people live longer</a:t>
            </a:r>
          </a:p>
        </p:txBody>
      </p:sp>
      <p:sp>
        <p:nvSpPr>
          <p:cNvPr id="11" name="TextBox 12">
            <a:extLst>
              <a:ext uri="{FF2B5EF4-FFF2-40B4-BE49-F238E27FC236}">
                <a16:creationId xmlns:a16="http://schemas.microsoft.com/office/drawing/2014/main" id="{A8F54686-2F07-42E1-BFB9-F89D66F0318E}"/>
              </a:ext>
            </a:extLst>
          </p:cNvPr>
          <p:cNvSpPr txBox="1"/>
          <p:nvPr/>
        </p:nvSpPr>
        <p:spPr>
          <a:xfrm>
            <a:off x="6304788" y="3281498"/>
            <a:ext cx="5166140" cy="1077218"/>
          </a:xfrm>
          <a:prstGeom prst="rect">
            <a:avLst/>
          </a:prstGeom>
          <a:solidFill>
            <a:srgbClr val="2F5597"/>
          </a:solidFill>
          <a:ln w="9528" cap="flat">
            <a:solidFill>
              <a:srgbClr val="2F5597"/>
            </a:solidFill>
            <a:prstDash val="solid"/>
            <a:miter/>
          </a:ln>
        </p:spPr>
        <p:txBody>
          <a:bodyPr vert="horz" wrap="square" lIns="91440" tIns="45720" rIns="91440" bIns="45720" anchor="ctr"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Arial" pitchFamily="34"/>
                <a:cs typeface="Arial" pitchFamily="34"/>
              </a:rPr>
              <a:t>We have significant health inequality within  our six boroughs. Life expectancy at birth can vary across south east London by up to nine years between the most and least deprived areas</a:t>
            </a:r>
          </a:p>
        </p:txBody>
      </p:sp>
      <p:sp>
        <p:nvSpPr>
          <p:cNvPr id="12" name="TextBox 13">
            <a:extLst>
              <a:ext uri="{FF2B5EF4-FFF2-40B4-BE49-F238E27FC236}">
                <a16:creationId xmlns:a16="http://schemas.microsoft.com/office/drawing/2014/main" id="{9AFD3E85-5BF4-1148-B53B-61BD6D855466}"/>
              </a:ext>
            </a:extLst>
          </p:cNvPr>
          <p:cNvSpPr txBox="1"/>
          <p:nvPr/>
        </p:nvSpPr>
        <p:spPr>
          <a:xfrm>
            <a:off x="6307494" y="4787743"/>
            <a:ext cx="5135178" cy="1077218"/>
          </a:xfrm>
          <a:prstGeom prst="rect">
            <a:avLst/>
          </a:prstGeom>
          <a:solidFill>
            <a:srgbClr val="0070C0"/>
          </a:solidFill>
          <a:ln w="9528" cap="flat">
            <a:solidFill>
              <a:srgbClr val="0070C0"/>
            </a:solidFill>
            <a:prstDash val="solid"/>
            <a:miter/>
          </a:ln>
        </p:spPr>
        <p:txBody>
          <a:bodyPr vert="horz" wrap="square" lIns="91440" tIns="45720" rIns="91440" bIns="45720" anchor="ctr"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Arial" pitchFamily="34"/>
                <a:cs typeface="Arial" pitchFamily="34"/>
              </a:rPr>
              <a:t>People’s health is effected by the wider determinants of health – such as deprivation, local environment, housing, education, employment and social isolation – have a significant impact, including lifestyle choices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838839512">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9C4F7659-1A99-4662-9A18-E18BBEA9370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164" imgH="8092" progId="">
                  <p:embed/>
                </p:oleObj>
              </mc:Choice>
              <mc:Fallback>
                <p:oleObj r:id="rId2" imgW="8164" imgH="8092" progId="">
                  <p:embed/>
                  <p:pic>
                    <p:nvPicPr>
                      <p:cNvPr id="0" name=""/>
                      <p:cNvPicPr/>
                      <p:nvPr/>
                    </p:nvPicPr>
                    <p:blipFill>
                      <a:blip r:embed="rId3"/>
                      <a:stretch>
                        <a:fillRect/>
                      </a:stretch>
                    </p:blipFill>
                    <p:spPr>
                      <a:xfrm>
                        <a:off x="1591" y="1591"/>
                        <a:ext cx="1591" cy="1591"/>
                      </a:xfrm>
                      <a:prstGeom prst="rect">
                        <a:avLst/>
                      </a:prstGeom>
                      <a:noFill/>
                      <a:ln cap="flat">
                        <a:noFill/>
                      </a:ln>
                    </p:spPr>
                  </p:pic>
                </p:oleObj>
              </mc:Fallback>
            </mc:AlternateContent>
          </a:graphicData>
        </a:graphic>
      </p:graphicFrame>
      <p:sp>
        <p:nvSpPr>
          <p:cNvPr id="3" name="Slide Number Placeholder 1">
            <a:extLst>
              <a:ext uri="{FF2B5EF4-FFF2-40B4-BE49-F238E27FC236}">
                <a16:creationId xmlns:a16="http://schemas.microsoft.com/office/drawing/2014/main" id="{104ADFA2-5363-F0AF-41CF-1A5B4AADF145}"/>
              </a:ext>
            </a:extLst>
          </p:cNvPr>
          <p:cNvSpPr txBox="1"/>
          <p:nvPr/>
        </p:nvSpPr>
        <p:spPr>
          <a:xfrm>
            <a:off x="10161590" y="6472242"/>
            <a:ext cx="1695453"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BBD174-EA27-4F7F-91AB-033AE223DF62}" type="slidenum">
              <a:t>7</a:t>
            </a:fld>
            <a:endParaRPr lang="en-GB" sz="1200" b="1" i="0" u="none" strike="noStrike" kern="1200" cap="none" spc="0" baseline="0">
              <a:solidFill>
                <a:srgbClr val="013C5B"/>
              </a:solidFill>
              <a:uFillTx/>
              <a:latin typeface="Arial" pitchFamily="34"/>
              <a:cs typeface="Arial" pitchFamily="34"/>
            </a:endParaRPr>
          </a:p>
        </p:txBody>
      </p:sp>
      <p:sp>
        <p:nvSpPr>
          <p:cNvPr id="4" name="Title 3">
            <a:extLst>
              <a:ext uri="{FF2B5EF4-FFF2-40B4-BE49-F238E27FC236}">
                <a16:creationId xmlns:a16="http://schemas.microsoft.com/office/drawing/2014/main" id="{DCDBA29F-516C-860A-D846-58C52E276A25}"/>
              </a:ext>
            </a:extLst>
          </p:cNvPr>
          <p:cNvSpPr txBox="1">
            <a:spLocks noGrp="1"/>
          </p:cNvSpPr>
          <p:nvPr>
            <p:ph type="title"/>
          </p:nvPr>
        </p:nvSpPr>
        <p:spPr/>
        <p:txBody>
          <a:bodyPr/>
          <a:lstStyle/>
          <a:p>
            <a:pPr lvl="0"/>
            <a:r>
              <a:rPr lang="en-GB"/>
              <a:t>About our boroughs</a:t>
            </a:r>
          </a:p>
        </p:txBody>
      </p:sp>
      <p:sp>
        <p:nvSpPr>
          <p:cNvPr id="5" name="Rectangle 6">
            <a:extLst>
              <a:ext uri="{FF2B5EF4-FFF2-40B4-BE49-F238E27FC236}">
                <a16:creationId xmlns:a16="http://schemas.microsoft.com/office/drawing/2014/main" id="{EE285B25-5017-7BCB-12D5-90AF4E3C5923}"/>
              </a:ext>
            </a:extLst>
          </p:cNvPr>
          <p:cNvSpPr/>
          <p:nvPr/>
        </p:nvSpPr>
        <p:spPr>
          <a:xfrm>
            <a:off x="173580" y="1269854"/>
            <a:ext cx="3796835" cy="2405886"/>
          </a:xfrm>
          <a:prstGeom prst="rect">
            <a:avLst/>
          </a:prstGeom>
          <a:gradFill>
            <a:gsLst>
              <a:gs pos="0">
                <a:srgbClr val="B1CBE9"/>
              </a:gs>
              <a:gs pos="100000">
                <a:srgbClr val="A3C1E5"/>
              </a:gs>
            </a:gsLst>
            <a:lin ang="5400000"/>
          </a:gradFill>
          <a:ln w="6345" cap="flat">
            <a:solidFill>
              <a:srgbClr val="5B9BD5"/>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50" b="1" i="0" u="none" strike="noStrike" kern="1200" cap="none" spc="0" baseline="0">
                <a:solidFill>
                  <a:srgbClr val="023F85"/>
                </a:solidFill>
                <a:uFillTx/>
                <a:latin typeface="Montserrat" pitchFamily="2"/>
              </a:rPr>
              <a:t>Bexley</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16% of Bexley’s population are aged 65 and over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16.3% of children living in Bexley live in low-income families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Life expectancy is 7.9 years lower for men and 6.7 years lower for women in the most deprived areas of Bexley, compared to the least deprived areas</a:t>
            </a:r>
          </a:p>
        </p:txBody>
      </p:sp>
      <p:sp>
        <p:nvSpPr>
          <p:cNvPr id="6" name="Rectangle 7">
            <a:extLst>
              <a:ext uri="{FF2B5EF4-FFF2-40B4-BE49-F238E27FC236}">
                <a16:creationId xmlns:a16="http://schemas.microsoft.com/office/drawing/2014/main" id="{D3553B17-CE85-B5CB-9797-7B85AB145259}"/>
              </a:ext>
            </a:extLst>
          </p:cNvPr>
          <p:cNvSpPr/>
          <p:nvPr/>
        </p:nvSpPr>
        <p:spPr>
          <a:xfrm>
            <a:off x="178728" y="3856884"/>
            <a:ext cx="3796835" cy="2405886"/>
          </a:xfrm>
          <a:prstGeom prst="rect">
            <a:avLst/>
          </a:prstGeom>
          <a:gradFill>
            <a:gsLst>
              <a:gs pos="0">
                <a:srgbClr val="B1CBE9"/>
              </a:gs>
              <a:gs pos="100000">
                <a:srgbClr val="A3C1E5"/>
              </a:gs>
            </a:gsLst>
            <a:lin ang="5400000"/>
          </a:gradFill>
          <a:ln w="6345" cap="flat">
            <a:solidFill>
              <a:srgbClr val="5B9BD5"/>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50" b="1" i="0" u="none" strike="noStrike" kern="1200" cap="none" spc="0" baseline="0">
                <a:solidFill>
                  <a:srgbClr val="023F85"/>
                </a:solidFill>
                <a:uFillTx/>
                <a:latin typeface="Montserrat" pitchFamily="2"/>
              </a:rPr>
              <a:t>Lambeth</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Lambeth is ranked amongst the 15% most deprived local authority areas in the country</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Lambeth has the second largest lesbian, gay and bisexual communities in the country</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60% of Lambeth’s population are from a Black and Minority Ethnic background</a:t>
            </a:r>
          </a:p>
        </p:txBody>
      </p:sp>
      <p:sp>
        <p:nvSpPr>
          <p:cNvPr id="7" name="Rectangle 8">
            <a:extLst>
              <a:ext uri="{FF2B5EF4-FFF2-40B4-BE49-F238E27FC236}">
                <a16:creationId xmlns:a16="http://schemas.microsoft.com/office/drawing/2014/main" id="{1B0A2348-C1F5-5989-2C14-FD963098B14E}"/>
              </a:ext>
            </a:extLst>
          </p:cNvPr>
          <p:cNvSpPr/>
          <p:nvPr/>
        </p:nvSpPr>
        <p:spPr>
          <a:xfrm>
            <a:off x="4178661" y="1269854"/>
            <a:ext cx="3796835" cy="2405886"/>
          </a:xfrm>
          <a:prstGeom prst="rect">
            <a:avLst/>
          </a:prstGeom>
          <a:gradFill>
            <a:gsLst>
              <a:gs pos="0">
                <a:srgbClr val="B1CBE9"/>
              </a:gs>
              <a:gs pos="100000">
                <a:srgbClr val="A3C1E5"/>
              </a:gs>
            </a:gsLst>
            <a:lin ang="5400000"/>
          </a:gradFill>
          <a:ln w="6345" cap="flat">
            <a:solidFill>
              <a:srgbClr val="5B9BD5"/>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50" b="1" i="0" u="none" strike="noStrike" kern="1200" cap="none" spc="0" baseline="0">
                <a:solidFill>
                  <a:srgbClr val="023F85"/>
                </a:solidFill>
                <a:uFillTx/>
                <a:latin typeface="Montserrat" pitchFamily="2"/>
              </a:rPr>
              <a:t>Bromley</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18% of Bromley’s population are aged 65 and over</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13.2% of children living in Bromley live in low-income families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Life expectancy is 8.1 years lower for men and 6.1 years lower for women in the most deprived areas of Bromley, compared to the least deprived areas</a:t>
            </a:r>
          </a:p>
        </p:txBody>
      </p:sp>
      <p:sp>
        <p:nvSpPr>
          <p:cNvPr id="8" name="Rectangle 9">
            <a:extLst>
              <a:ext uri="{FF2B5EF4-FFF2-40B4-BE49-F238E27FC236}">
                <a16:creationId xmlns:a16="http://schemas.microsoft.com/office/drawing/2014/main" id="{DAEBBAA5-B5FE-89F6-21AA-3555D8D2817D}"/>
              </a:ext>
            </a:extLst>
          </p:cNvPr>
          <p:cNvSpPr/>
          <p:nvPr/>
        </p:nvSpPr>
        <p:spPr>
          <a:xfrm>
            <a:off x="4178661" y="3856875"/>
            <a:ext cx="3796835" cy="2405886"/>
          </a:xfrm>
          <a:prstGeom prst="rect">
            <a:avLst/>
          </a:prstGeom>
          <a:gradFill>
            <a:gsLst>
              <a:gs pos="0">
                <a:srgbClr val="B1CBE9"/>
              </a:gs>
              <a:gs pos="100000">
                <a:srgbClr val="A3C1E5"/>
              </a:gs>
            </a:gsLst>
            <a:lin ang="5400000"/>
          </a:gradFill>
          <a:ln w="6345" cap="flat">
            <a:solidFill>
              <a:srgbClr val="5B9BD5"/>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50" b="1" i="0" u="none" strike="noStrike" kern="1200" cap="none" spc="0" baseline="0">
                <a:solidFill>
                  <a:srgbClr val="023F85"/>
                </a:solidFill>
                <a:uFillTx/>
                <a:latin typeface="Montserrat" pitchFamily="2"/>
              </a:rPr>
              <a:t>Lewisham</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Lewisham is ranked amongst the 15% most deprived local authority areas in the country</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22.6% of children in Lewisham live in low-income families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47% of Lewisham’s population are from a Black and Minority Ethnic background</a:t>
            </a:r>
          </a:p>
        </p:txBody>
      </p:sp>
      <p:sp>
        <p:nvSpPr>
          <p:cNvPr id="9" name="Rectangle 10">
            <a:extLst>
              <a:ext uri="{FF2B5EF4-FFF2-40B4-BE49-F238E27FC236}">
                <a16:creationId xmlns:a16="http://schemas.microsoft.com/office/drawing/2014/main" id="{3E11FBEA-8D8A-79ED-5D8C-15817DCE6281}"/>
              </a:ext>
            </a:extLst>
          </p:cNvPr>
          <p:cNvSpPr/>
          <p:nvPr/>
        </p:nvSpPr>
        <p:spPr>
          <a:xfrm>
            <a:off x="8178594" y="1269854"/>
            <a:ext cx="3796835" cy="2405886"/>
          </a:xfrm>
          <a:prstGeom prst="rect">
            <a:avLst/>
          </a:prstGeom>
          <a:gradFill>
            <a:gsLst>
              <a:gs pos="0">
                <a:srgbClr val="B1CBE9"/>
              </a:gs>
              <a:gs pos="100000">
                <a:srgbClr val="A3C1E5"/>
              </a:gs>
            </a:gsLst>
            <a:lin ang="5400000"/>
          </a:gradFill>
          <a:ln w="6345" cap="flat">
            <a:solidFill>
              <a:srgbClr val="5B9BD5"/>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tab pos="457200" algn="l"/>
              </a:tabLst>
              <a:defRPr sz="1800" b="0" i="0" u="none" strike="noStrike" kern="0" cap="none" spc="0" baseline="0">
                <a:solidFill>
                  <a:srgbClr val="000000"/>
                </a:solidFill>
                <a:uFillTx/>
              </a:defRPr>
            </a:pPr>
            <a:r>
              <a:rPr lang="en-GB" sz="1450" b="1" i="0" u="none" strike="noStrike" kern="1200" cap="none" spc="0" baseline="0">
                <a:solidFill>
                  <a:srgbClr val="023F85"/>
                </a:solidFill>
                <a:uFillTx/>
                <a:latin typeface="Montserrat" pitchFamily="2"/>
              </a:rPr>
              <a:t>Royal Greenwich</a:t>
            </a:r>
            <a:r>
              <a:rPr lang="en-GB" sz="1450" b="0" i="0" u="none" strike="noStrike" kern="1200" cap="none" spc="0" baseline="0">
                <a:solidFill>
                  <a:srgbClr val="000000"/>
                </a:solidFill>
                <a:uFillTx/>
                <a:latin typeface="Montserrat" pitchFamily="2"/>
                <a:ea typeface="Times New Roman" pitchFamily="18"/>
              </a:rPr>
              <a:t> </a:t>
            </a:r>
          </a:p>
          <a:p>
            <a:pPr marL="342900" marR="0" lvl="0" indent="-342900" algn="l" defTabSz="914400" rtl="0" fontAlgn="auto" hangingPunct="1">
              <a:lnSpc>
                <a:spcPct val="100000"/>
              </a:lnSpc>
              <a:spcBef>
                <a:spcPts val="0"/>
              </a:spcBef>
              <a:spcAft>
                <a:spcPts val="0"/>
              </a:spcAft>
              <a:buSzPts val="1000"/>
              <a:buFont typeface="Symbol" pitchFamily="18"/>
              <a:buChar char=""/>
              <a:tabLst>
                <a:tab pos="457200" algn="l"/>
              </a:tabLst>
              <a:defRPr sz="1800" b="0" i="0" u="none" strike="noStrike" kern="0" cap="none" spc="0" baseline="0">
                <a:solidFill>
                  <a:srgbClr val="000000"/>
                </a:solidFill>
                <a:uFillTx/>
              </a:defRPr>
            </a:pPr>
            <a:r>
              <a:rPr lang="en-GB" sz="1450" b="0" i="0" u="none" strike="noStrike" kern="1200" cap="none" spc="0" baseline="0">
                <a:solidFill>
                  <a:srgbClr val="000000"/>
                </a:solidFill>
                <a:uFillTx/>
                <a:latin typeface="Montserrat" pitchFamily="2"/>
                <a:ea typeface="Times New Roman" pitchFamily="18"/>
              </a:rPr>
              <a:t>Royal Greenwich is ranked amongst the 30% most deprived local authority areas in the country</a:t>
            </a:r>
            <a:endParaRPr lang="en-GB" sz="1450" b="0" i="0" u="none" strike="noStrike" kern="1200" cap="none" spc="0" baseline="0">
              <a:solidFill>
                <a:srgbClr val="000000"/>
              </a:solidFill>
              <a:uFillTx/>
              <a:latin typeface="Montserrat" pitchFamily="2"/>
              <a:ea typeface="Calibri" pitchFamily="34"/>
            </a:endParaRPr>
          </a:p>
          <a:p>
            <a:pPr marL="342900" marR="0" lvl="0" indent="-342900" algn="l" defTabSz="914400" rtl="0" fontAlgn="auto" hangingPunct="1">
              <a:lnSpc>
                <a:spcPct val="100000"/>
              </a:lnSpc>
              <a:spcBef>
                <a:spcPts val="0"/>
              </a:spcBef>
              <a:spcAft>
                <a:spcPts val="0"/>
              </a:spcAft>
              <a:buSzPts val="1000"/>
              <a:buFont typeface="Symbol" pitchFamily="18"/>
              <a:buChar char=""/>
              <a:tabLst>
                <a:tab pos="457200" algn="l"/>
              </a:tabLst>
              <a:defRPr sz="1800" b="0" i="0" u="none" strike="noStrike" kern="0" cap="none" spc="0" baseline="0">
                <a:solidFill>
                  <a:srgbClr val="000000"/>
                </a:solidFill>
                <a:uFillTx/>
              </a:defRPr>
            </a:pPr>
            <a:r>
              <a:rPr lang="en-GB" sz="1450" b="0" i="0" u="none" strike="noStrike" kern="1200" cap="none" spc="0" baseline="0">
                <a:solidFill>
                  <a:srgbClr val="201F1E"/>
                </a:solidFill>
                <a:uFillTx/>
                <a:latin typeface="Montserrat" pitchFamily="2"/>
                <a:ea typeface="Calibri" pitchFamily="34"/>
              </a:rPr>
              <a:t>21.8% of children in Royal Greenwich live in low-income families</a:t>
            </a:r>
          </a:p>
          <a:p>
            <a:pPr marL="342900" marR="0" lvl="0" indent="-342900" algn="l" defTabSz="914400" rtl="0" fontAlgn="auto" hangingPunct="1">
              <a:lnSpc>
                <a:spcPct val="100000"/>
              </a:lnSpc>
              <a:spcBef>
                <a:spcPts val="0"/>
              </a:spcBef>
              <a:spcAft>
                <a:spcPts val="0"/>
              </a:spcAft>
              <a:buSzPts val="1000"/>
              <a:buFont typeface="Symbol" pitchFamily="18"/>
              <a:buChar char=""/>
              <a:tabLst>
                <a:tab pos="457200" algn="l"/>
              </a:tabLst>
              <a:defRPr sz="1800" b="0" i="0" u="none" strike="noStrike" kern="0" cap="none" spc="0" baseline="0">
                <a:solidFill>
                  <a:srgbClr val="000000"/>
                </a:solidFill>
                <a:uFillTx/>
              </a:defRPr>
            </a:pPr>
            <a:r>
              <a:rPr lang="en-GB" sz="1450" b="0" i="0" u="none" strike="noStrike" kern="1200" cap="none" spc="0" baseline="0">
                <a:solidFill>
                  <a:srgbClr val="201F1E"/>
                </a:solidFill>
                <a:uFillTx/>
                <a:latin typeface="Montserrat" pitchFamily="2"/>
                <a:ea typeface="Calibri" pitchFamily="34"/>
              </a:rPr>
              <a:t>38% of Royal Greenwich’s population are from a Black and Minority Ethnic background</a:t>
            </a:r>
          </a:p>
        </p:txBody>
      </p:sp>
      <p:sp>
        <p:nvSpPr>
          <p:cNvPr id="10" name="Rectangle 11">
            <a:extLst>
              <a:ext uri="{FF2B5EF4-FFF2-40B4-BE49-F238E27FC236}">
                <a16:creationId xmlns:a16="http://schemas.microsoft.com/office/drawing/2014/main" id="{82F46C25-752E-0474-65DD-C6D5C7DEA6B1}"/>
              </a:ext>
            </a:extLst>
          </p:cNvPr>
          <p:cNvSpPr/>
          <p:nvPr/>
        </p:nvSpPr>
        <p:spPr>
          <a:xfrm>
            <a:off x="8183742" y="3856884"/>
            <a:ext cx="3796835" cy="2405886"/>
          </a:xfrm>
          <a:prstGeom prst="rect">
            <a:avLst/>
          </a:prstGeom>
          <a:gradFill>
            <a:gsLst>
              <a:gs pos="0">
                <a:srgbClr val="B1CBE9"/>
              </a:gs>
              <a:gs pos="100000">
                <a:srgbClr val="A3C1E5"/>
              </a:gs>
            </a:gsLst>
            <a:lin ang="5400000"/>
          </a:gradFill>
          <a:ln w="6345" cap="flat">
            <a:solidFill>
              <a:srgbClr val="5B9BD5"/>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50" b="1" i="0" u="none" strike="noStrike" kern="1200" cap="none" spc="0" baseline="0">
                <a:solidFill>
                  <a:srgbClr val="023F85"/>
                </a:solidFill>
                <a:uFillTx/>
                <a:latin typeface="Montserrat" pitchFamily="2"/>
              </a:rPr>
              <a:t>Southwark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Southwark is ranked amongst the 15% most deprived local authority areas in the country</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Southwark has the third largest lesbian, gay and bisexual communities in the country</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50" b="0" i="0" u="none" strike="noStrike" kern="1200" cap="none" spc="0" baseline="0">
                <a:solidFill>
                  <a:srgbClr val="242424"/>
                </a:solidFill>
                <a:uFillTx/>
                <a:latin typeface="Montserrat" pitchFamily="2"/>
              </a:rPr>
              <a:t>46% of Southwark’s population are from a Black and Minority Ethnic background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E6AD0AE3-5243-2105-2E11-34DF19B645B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164" imgH="8092" progId="">
                  <p:embed/>
                </p:oleObj>
              </mc:Choice>
              <mc:Fallback>
                <p:oleObj r:id="rId2" imgW="8164" imgH="8092" progId="">
                  <p:embed/>
                  <p:pic>
                    <p:nvPicPr>
                      <p:cNvPr id="0" name=""/>
                      <p:cNvPicPr/>
                      <p:nvPr/>
                    </p:nvPicPr>
                    <p:blipFill>
                      <a:blip r:embed="rId3"/>
                      <a:stretch>
                        <a:fillRect/>
                      </a:stretch>
                    </p:blipFill>
                    <p:spPr>
                      <a:xfrm>
                        <a:off x="1591" y="1591"/>
                        <a:ext cx="1591" cy="1591"/>
                      </a:xfrm>
                      <a:prstGeom prst="rect">
                        <a:avLst/>
                      </a:prstGeom>
                      <a:noFill/>
                      <a:ln cap="flat">
                        <a:noFill/>
                      </a:ln>
                    </p:spPr>
                  </p:pic>
                </p:oleObj>
              </mc:Fallback>
            </mc:AlternateContent>
          </a:graphicData>
        </a:graphic>
      </p:graphicFrame>
      <p:sp>
        <p:nvSpPr>
          <p:cNvPr id="3" name="Slide Number Placeholder 1">
            <a:extLst>
              <a:ext uri="{FF2B5EF4-FFF2-40B4-BE49-F238E27FC236}">
                <a16:creationId xmlns:a16="http://schemas.microsoft.com/office/drawing/2014/main" id="{503735FC-DBE6-88B7-26D9-B3842689FBFC}"/>
              </a:ext>
            </a:extLst>
          </p:cNvPr>
          <p:cNvSpPr txBox="1"/>
          <p:nvPr/>
        </p:nvSpPr>
        <p:spPr>
          <a:xfrm>
            <a:off x="10161590" y="6472242"/>
            <a:ext cx="1695453"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C3F089-1E71-4B21-85DC-95B54ADD83EB}" type="slidenum">
              <a:t>8</a:t>
            </a:fld>
            <a:endParaRPr lang="en-GB" sz="1200" b="1" i="0" u="none" strike="noStrike" kern="1200" cap="none" spc="0" baseline="0">
              <a:solidFill>
                <a:srgbClr val="013C5B"/>
              </a:solidFill>
              <a:uFillTx/>
              <a:latin typeface="Arial" pitchFamily="34"/>
              <a:cs typeface="Arial" pitchFamily="34"/>
            </a:endParaRPr>
          </a:p>
        </p:txBody>
      </p:sp>
      <p:sp>
        <p:nvSpPr>
          <p:cNvPr id="4" name="Title 3">
            <a:extLst>
              <a:ext uri="{FF2B5EF4-FFF2-40B4-BE49-F238E27FC236}">
                <a16:creationId xmlns:a16="http://schemas.microsoft.com/office/drawing/2014/main" id="{6508FECD-EF94-04AD-0ACB-A69F41881F25}"/>
              </a:ext>
            </a:extLst>
          </p:cNvPr>
          <p:cNvSpPr txBox="1">
            <a:spLocks noGrp="1"/>
          </p:cNvSpPr>
          <p:nvPr>
            <p:ph type="title"/>
          </p:nvPr>
        </p:nvSpPr>
        <p:spPr/>
        <p:txBody>
          <a:bodyPr/>
          <a:lstStyle/>
          <a:p>
            <a:pPr lvl="0"/>
            <a:r>
              <a:rPr lang="en-GB"/>
              <a:t>Understanding the Integrated Care System </a:t>
            </a:r>
          </a:p>
        </p:txBody>
      </p:sp>
      <p:sp>
        <p:nvSpPr>
          <p:cNvPr id="5" name="TextBox 8">
            <a:extLst>
              <a:ext uri="{FF2B5EF4-FFF2-40B4-BE49-F238E27FC236}">
                <a16:creationId xmlns:a16="http://schemas.microsoft.com/office/drawing/2014/main" id="{9A756755-5511-6D3E-9F23-4702F69E49AD}"/>
              </a:ext>
            </a:extLst>
          </p:cNvPr>
          <p:cNvSpPr txBox="1"/>
          <p:nvPr/>
        </p:nvSpPr>
        <p:spPr>
          <a:xfrm>
            <a:off x="1597886" y="5932819"/>
            <a:ext cx="6096003"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sng" strike="noStrike" kern="1200" cap="none" spc="0" baseline="0">
                <a:solidFill>
                  <a:srgbClr val="000000"/>
                </a:solidFill>
                <a:uFillTx/>
                <a:latin typeface="Arial" pitchFamily="34"/>
                <a:ea typeface="Times New Roman" pitchFamily="18"/>
                <a:cs typeface="Arial" pitchFamily="34"/>
                <a:hlinkClick r:id="rId4"/>
              </a:rPr>
              <a:t>https://bit.ly/WhatIsAnICS</a:t>
            </a:r>
            <a:endParaRPr lang="en-GB" sz="1800" b="0" i="0" u="none" strike="noStrike" kern="1200" cap="none" spc="0" baseline="0">
              <a:solidFill>
                <a:srgbClr val="000000"/>
              </a:solidFill>
              <a:uFillTx/>
              <a:latin typeface="Arial" pitchFamily="34"/>
              <a:cs typeface="Arial" pitchFamily="34"/>
            </a:endParaRPr>
          </a:p>
        </p:txBody>
      </p:sp>
      <p:pic>
        <p:nvPicPr>
          <p:cNvPr id="6" name="Picture 9">
            <a:hlinkClick r:id="rId4"/>
            <a:extLst>
              <a:ext uri="{FF2B5EF4-FFF2-40B4-BE49-F238E27FC236}">
                <a16:creationId xmlns:a16="http://schemas.microsoft.com/office/drawing/2014/main" id="{42AE70E0-C131-8259-A61F-C7143D4F4284}"/>
              </a:ext>
            </a:extLst>
          </p:cNvPr>
          <p:cNvPicPr>
            <a:picLocks noChangeAspect="1"/>
          </p:cNvPicPr>
          <p:nvPr/>
        </p:nvPicPr>
        <p:blipFill>
          <a:blip r:embed="rId5"/>
          <a:srcRect l="10529" t="16279" r="13792" b="15504"/>
          <a:stretch>
            <a:fillRect/>
          </a:stretch>
        </p:blipFill>
        <p:spPr>
          <a:xfrm>
            <a:off x="1671770" y="1344177"/>
            <a:ext cx="7908288" cy="4455377"/>
          </a:xfrm>
          <a:prstGeom prst="rect">
            <a:avLst/>
          </a:prstGeom>
          <a:noFill/>
          <a:ln cap="flat">
            <a:noFill/>
          </a:ln>
          <a:effectLst>
            <a:outerShdw dist="139699" dir="2700000" algn="tl">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8D4183C2-730B-FFDC-BC8C-ECF7146512B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164" imgH="8092" progId="">
                  <p:embed/>
                </p:oleObj>
              </mc:Choice>
              <mc:Fallback>
                <p:oleObj r:id="rId2" imgW="8164" imgH="8092" progId="">
                  <p:embed/>
                  <p:pic>
                    <p:nvPicPr>
                      <p:cNvPr id="0" name=""/>
                      <p:cNvPicPr/>
                      <p:nvPr/>
                    </p:nvPicPr>
                    <p:blipFill>
                      <a:blip r:embed="rId3"/>
                      <a:stretch>
                        <a:fillRect/>
                      </a:stretch>
                    </p:blipFill>
                    <p:spPr>
                      <a:xfrm>
                        <a:off x="1591" y="1591"/>
                        <a:ext cx="1591" cy="1591"/>
                      </a:xfrm>
                      <a:prstGeom prst="rect">
                        <a:avLst/>
                      </a:prstGeom>
                      <a:noFill/>
                      <a:ln cap="flat">
                        <a:noFill/>
                      </a:ln>
                    </p:spPr>
                  </p:pic>
                </p:oleObj>
              </mc:Fallback>
            </mc:AlternateContent>
          </a:graphicData>
        </a:graphic>
      </p:graphicFrame>
      <p:sp>
        <p:nvSpPr>
          <p:cNvPr id="3" name="Slide Number Placeholder 1">
            <a:extLst>
              <a:ext uri="{FF2B5EF4-FFF2-40B4-BE49-F238E27FC236}">
                <a16:creationId xmlns:a16="http://schemas.microsoft.com/office/drawing/2014/main" id="{4C7E60EF-9D52-9D20-BFD9-A7C453B41D54}"/>
              </a:ext>
            </a:extLst>
          </p:cNvPr>
          <p:cNvSpPr txBox="1"/>
          <p:nvPr/>
        </p:nvSpPr>
        <p:spPr>
          <a:xfrm>
            <a:off x="10161590" y="6472242"/>
            <a:ext cx="1695453"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400D5C-02B1-4A15-9459-BDC9A37DECDE}" type="slidenum">
              <a:t>9</a:t>
            </a:fld>
            <a:endParaRPr lang="en-GB" sz="1200" b="1" i="0" u="none" strike="noStrike" kern="1200" cap="none" spc="0" baseline="0">
              <a:solidFill>
                <a:srgbClr val="013C5B"/>
              </a:solidFill>
              <a:uFillTx/>
              <a:latin typeface="Arial" pitchFamily="34"/>
              <a:cs typeface="Arial" pitchFamily="34"/>
            </a:endParaRPr>
          </a:p>
        </p:txBody>
      </p:sp>
      <p:sp>
        <p:nvSpPr>
          <p:cNvPr id="4" name="Title 3">
            <a:extLst>
              <a:ext uri="{FF2B5EF4-FFF2-40B4-BE49-F238E27FC236}">
                <a16:creationId xmlns:a16="http://schemas.microsoft.com/office/drawing/2014/main" id="{1260E606-1AA6-B0E4-4EA3-CA1D0678E5EC}"/>
              </a:ext>
            </a:extLst>
          </p:cNvPr>
          <p:cNvSpPr txBox="1">
            <a:spLocks noGrp="1"/>
          </p:cNvSpPr>
          <p:nvPr>
            <p:ph type="title"/>
          </p:nvPr>
        </p:nvSpPr>
        <p:spPr/>
        <p:txBody>
          <a:bodyPr/>
          <a:lstStyle/>
          <a:p>
            <a:pPr lvl="0"/>
            <a:r>
              <a:rPr lang="en-GB"/>
              <a:t>NHS South East London – part of the South East London Integrated Care System</a:t>
            </a:r>
          </a:p>
        </p:txBody>
      </p:sp>
      <p:pic>
        <p:nvPicPr>
          <p:cNvPr id="5" name="Picture 7" descr="A picture containing graphical user interface&#10;&#10;Description automatically generated">
            <a:hlinkClick r:id="rId4"/>
            <a:extLst>
              <a:ext uri="{FF2B5EF4-FFF2-40B4-BE49-F238E27FC236}">
                <a16:creationId xmlns:a16="http://schemas.microsoft.com/office/drawing/2014/main" id="{A21290B2-0171-BCD8-BA3F-52B10913B51D}"/>
              </a:ext>
            </a:extLst>
          </p:cNvPr>
          <p:cNvPicPr>
            <a:picLocks noChangeAspect="1"/>
          </p:cNvPicPr>
          <p:nvPr/>
        </p:nvPicPr>
        <p:blipFill>
          <a:blip r:embed="rId5"/>
          <a:stretch>
            <a:fillRect/>
          </a:stretch>
        </p:blipFill>
        <p:spPr>
          <a:xfrm>
            <a:off x="2415716" y="1074310"/>
            <a:ext cx="7134148" cy="4962046"/>
          </a:xfrm>
          <a:prstGeom prst="rect">
            <a:avLst/>
          </a:prstGeom>
          <a:noFill/>
          <a:ln cap="flat">
            <a:noFill/>
          </a:ln>
        </p:spPr>
      </p:pic>
      <p:sp>
        <p:nvSpPr>
          <p:cNvPr id="6" name="TextBox 7">
            <a:extLst>
              <a:ext uri="{FF2B5EF4-FFF2-40B4-BE49-F238E27FC236}">
                <a16:creationId xmlns:a16="http://schemas.microsoft.com/office/drawing/2014/main" id="{85E56709-B4E9-64DF-2EB0-F4CB95B985EE}"/>
              </a:ext>
            </a:extLst>
          </p:cNvPr>
          <p:cNvSpPr txBox="1"/>
          <p:nvPr/>
        </p:nvSpPr>
        <p:spPr>
          <a:xfrm>
            <a:off x="2464280" y="6164464"/>
            <a:ext cx="2722653"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rial" pitchFamily="34"/>
                <a:cs typeface="Arial" pitchFamily="34"/>
                <a:hlinkClick r:id="rId4"/>
              </a:rPr>
              <a:t>https://youtu.be/6uGJFHn8ntI</a:t>
            </a:r>
            <a:r>
              <a:rPr lang="en-GB" sz="1400" b="0" i="0" u="none" strike="noStrike" kern="1200" cap="none" spc="0" baseline="0">
                <a:solidFill>
                  <a:srgbClr val="000000"/>
                </a:solidFill>
                <a:uFillTx/>
                <a:latin typeface="Arial" pitchFamily="34"/>
                <a:cs typeface="Arial" pitchFamily="34"/>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NHS%20South%20East%20London%20staff%20induction%20pack_July%202022</Template>
  <TotalTime>1256</TotalTime>
  <Words>1285</Words>
  <Application>Microsoft Office PowerPoint</Application>
  <PresentationFormat>Widescreen</PresentationFormat>
  <Paragraphs>87</Paragraphs>
  <Slides>11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11</vt:i4>
      </vt:variant>
    </vt:vector>
  </HeadingPairs>
  <TitlesOfParts>
    <vt:vector size="17" baseType="lpstr">
      <vt:lpstr>Arial</vt:lpstr>
      <vt:lpstr>Calibri</vt:lpstr>
      <vt:lpstr>Calibri Light</vt:lpstr>
      <vt:lpstr>Montserrat</vt:lpstr>
      <vt:lpstr>Symbol</vt:lpstr>
      <vt:lpstr>Office Theme</vt:lpstr>
      <vt:lpstr>PowerPoint Presentation</vt:lpstr>
      <vt:lpstr>How does the NHS in England work and how is it changing?</vt:lpstr>
      <vt:lpstr>The journey to Integrated Care Systems (ICS)</vt:lpstr>
      <vt:lpstr>Changes to the Health and Care Act 2022</vt:lpstr>
      <vt:lpstr>PowerPoint Presentation</vt:lpstr>
      <vt:lpstr>Our six boroughs </vt:lpstr>
      <vt:lpstr>About our boroughs</vt:lpstr>
      <vt:lpstr>Understanding the Integrated Care System </vt:lpstr>
      <vt:lpstr>NHS South East London – part of the South East London Integrated Care System</vt:lpstr>
      <vt:lpstr>Our Integrated Care Board and System </vt:lpstr>
      <vt:lpstr>Understanding system language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McCafferty</dc:creator>
  <cp:lastModifiedBy>George Westwood</cp:lastModifiedBy>
  <cp:revision>24</cp:revision>
  <dcterms:created xsi:type="dcterms:W3CDTF">2022-06-04T20:46:11Z</dcterms:created>
  <dcterms:modified xsi:type="dcterms:W3CDTF">2023-02-13T15:28:22Z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0x0101009CEB1DA2CC907747900298E7F35D742E00A9751ABC2F17A140BA5DDCA99BAD5C4E</vt:lpwstr>
  </property>
</Properties>
</file>